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66"/>
  </p:notesMasterIdLst>
  <p:handoutMasterIdLst>
    <p:handoutMasterId r:id="rId67"/>
  </p:handoutMasterIdLst>
  <p:sldIdLst>
    <p:sldId id="286" r:id="rId2"/>
    <p:sldId id="453" r:id="rId3"/>
    <p:sldId id="577" r:id="rId4"/>
    <p:sldId id="507" r:id="rId5"/>
    <p:sldId id="647" r:id="rId6"/>
    <p:sldId id="672" r:id="rId7"/>
    <p:sldId id="671" r:id="rId8"/>
    <p:sldId id="626" r:id="rId9"/>
    <p:sldId id="627" r:id="rId10"/>
    <p:sldId id="669" r:id="rId11"/>
    <p:sldId id="670" r:id="rId12"/>
    <p:sldId id="646" r:id="rId13"/>
    <p:sldId id="635" r:id="rId14"/>
    <p:sldId id="636" r:id="rId15"/>
    <p:sldId id="678" r:id="rId16"/>
    <p:sldId id="640" r:id="rId17"/>
    <p:sldId id="638" r:id="rId18"/>
    <p:sldId id="684" r:id="rId19"/>
    <p:sldId id="679" r:id="rId20"/>
    <p:sldId id="650" r:id="rId21"/>
    <p:sldId id="652" r:id="rId22"/>
    <p:sldId id="680" r:id="rId23"/>
    <p:sldId id="654" r:id="rId24"/>
    <p:sldId id="656" r:id="rId25"/>
    <p:sldId id="681" r:id="rId26"/>
    <p:sldId id="573" r:id="rId27"/>
    <p:sldId id="659" r:id="rId28"/>
    <p:sldId id="553" r:id="rId29"/>
    <p:sldId id="686" r:id="rId30"/>
    <p:sldId id="616" r:id="rId31"/>
    <p:sldId id="551" r:id="rId32"/>
    <p:sldId id="675" r:id="rId33"/>
    <p:sldId id="676" r:id="rId34"/>
    <p:sldId id="677" r:id="rId35"/>
    <p:sldId id="682" r:id="rId36"/>
    <p:sldId id="660" r:id="rId37"/>
    <p:sldId id="611" r:id="rId38"/>
    <p:sldId id="662" r:id="rId39"/>
    <p:sldId id="663" r:id="rId40"/>
    <p:sldId id="664" r:id="rId41"/>
    <p:sldId id="665" r:id="rId42"/>
    <p:sldId id="666" r:id="rId43"/>
    <p:sldId id="683" r:id="rId44"/>
    <p:sldId id="579" r:id="rId45"/>
    <p:sldId id="685" r:id="rId46"/>
    <p:sldId id="578" r:id="rId47"/>
    <p:sldId id="580" r:id="rId48"/>
    <p:sldId id="582" r:id="rId49"/>
    <p:sldId id="584" r:id="rId50"/>
    <p:sldId id="585" r:id="rId51"/>
    <p:sldId id="587" r:id="rId52"/>
    <p:sldId id="590" r:id="rId53"/>
    <p:sldId id="668" r:id="rId54"/>
    <p:sldId id="594" r:id="rId55"/>
    <p:sldId id="595" r:id="rId56"/>
    <p:sldId id="588" r:id="rId57"/>
    <p:sldId id="589" r:id="rId58"/>
    <p:sldId id="511" r:id="rId59"/>
    <p:sldId id="566" r:id="rId60"/>
    <p:sldId id="567" r:id="rId61"/>
    <p:sldId id="598" r:id="rId62"/>
    <p:sldId id="687" r:id="rId63"/>
    <p:sldId id="607" r:id="rId64"/>
    <p:sldId id="620" r:id="rId6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gisha Patel" initials="J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5CFD7"/>
    <a:srgbClr val="F1B9C5"/>
    <a:srgbClr val="FA6E6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62" autoAdjust="0"/>
    <p:restoredTop sz="85968" autoAdjust="0"/>
  </p:normalViewPr>
  <p:slideViewPr>
    <p:cSldViewPr showGuides="1">
      <p:cViewPr>
        <p:scale>
          <a:sx n="60" d="100"/>
          <a:sy n="60" d="100"/>
        </p:scale>
        <p:origin x="-2364" y="-1092"/>
      </p:cViewPr>
      <p:guideLst>
        <p:guide orient="horz" pos="2160"/>
        <p:guide pos="2880"/>
      </p:guideLst>
    </p:cSldViewPr>
  </p:slideViewPr>
  <p:notesTextViewPr>
    <p:cViewPr>
      <p:scale>
        <a:sx n="1" d="1"/>
        <a:sy n="1" d="1"/>
      </p:scale>
      <p:origin x="0" y="0"/>
    </p:cViewPr>
  </p:notesTextViewPr>
  <p:sorterViewPr>
    <p:cViewPr>
      <p:scale>
        <a:sx n="200" d="100"/>
        <a:sy n="200" d="100"/>
      </p:scale>
      <p:origin x="0" y="952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56414" cy="465455"/>
          </a:xfrm>
          <a:prstGeom prst="rect">
            <a:avLst/>
          </a:prstGeom>
        </p:spPr>
        <p:txBody>
          <a:bodyPr vert="horz" lIns="89444" tIns="44722" rIns="89444" bIns="44722" rtlCol="0"/>
          <a:lstStyle>
            <a:lvl1pPr algn="l">
              <a:defRPr sz="1100"/>
            </a:lvl1pPr>
          </a:lstStyle>
          <a:p>
            <a:endParaRPr lang="en-GB"/>
          </a:p>
        </p:txBody>
      </p:sp>
      <p:sp>
        <p:nvSpPr>
          <p:cNvPr id="3" name="Date Placeholder 2"/>
          <p:cNvSpPr>
            <a:spLocks noGrp="1"/>
          </p:cNvSpPr>
          <p:nvPr>
            <p:ph type="dt" sz="quarter" idx="1"/>
          </p:nvPr>
        </p:nvSpPr>
        <p:spPr>
          <a:xfrm>
            <a:off x="3995219" y="2"/>
            <a:ext cx="3056414" cy="465455"/>
          </a:xfrm>
          <a:prstGeom prst="rect">
            <a:avLst/>
          </a:prstGeom>
        </p:spPr>
        <p:txBody>
          <a:bodyPr vert="horz" lIns="89444" tIns="44722" rIns="89444" bIns="44722" rtlCol="0"/>
          <a:lstStyle>
            <a:lvl1pPr algn="r">
              <a:defRPr sz="1100"/>
            </a:lvl1pPr>
          </a:lstStyle>
          <a:p>
            <a:fld id="{35FA5E69-25F1-4E34-A0F8-138C9A7E8C98}" type="datetimeFigureOut">
              <a:rPr lang="en-GB" smtClean="0"/>
              <a:pPr/>
              <a:t>17/12/2015</a:t>
            </a:fld>
            <a:endParaRPr lang="en-GB"/>
          </a:p>
        </p:txBody>
      </p:sp>
      <p:sp>
        <p:nvSpPr>
          <p:cNvPr id="4" name="Footer Placeholder 3"/>
          <p:cNvSpPr>
            <a:spLocks noGrp="1"/>
          </p:cNvSpPr>
          <p:nvPr>
            <p:ph type="ftr" sz="quarter" idx="2"/>
          </p:nvPr>
        </p:nvSpPr>
        <p:spPr>
          <a:xfrm>
            <a:off x="2" y="8842031"/>
            <a:ext cx="3056414" cy="465455"/>
          </a:xfrm>
          <a:prstGeom prst="rect">
            <a:avLst/>
          </a:prstGeom>
        </p:spPr>
        <p:txBody>
          <a:bodyPr vert="horz" lIns="89444" tIns="44722" rIns="89444" bIns="44722" rtlCol="0" anchor="b"/>
          <a:lstStyle>
            <a:lvl1pPr algn="l">
              <a:defRPr sz="1100"/>
            </a:lvl1pPr>
          </a:lstStyle>
          <a:p>
            <a:endParaRPr lang="en-GB"/>
          </a:p>
        </p:txBody>
      </p:sp>
      <p:sp>
        <p:nvSpPr>
          <p:cNvPr id="5" name="Slide Number Placeholder 4"/>
          <p:cNvSpPr>
            <a:spLocks noGrp="1"/>
          </p:cNvSpPr>
          <p:nvPr>
            <p:ph type="sldNum" sz="quarter" idx="3"/>
          </p:nvPr>
        </p:nvSpPr>
        <p:spPr>
          <a:xfrm>
            <a:off x="3995219" y="8842031"/>
            <a:ext cx="3056414" cy="465455"/>
          </a:xfrm>
          <a:prstGeom prst="rect">
            <a:avLst/>
          </a:prstGeom>
        </p:spPr>
        <p:txBody>
          <a:bodyPr vert="horz" lIns="89444" tIns="44722" rIns="89444" bIns="44722" rtlCol="0" anchor="b"/>
          <a:lstStyle>
            <a:lvl1pPr algn="r">
              <a:defRPr sz="1100"/>
            </a:lvl1pPr>
          </a:lstStyle>
          <a:p>
            <a:fld id="{3AFCC9E9-B54D-414A-AF3A-5CD6B7A2C2F5}" type="slidenum">
              <a:rPr lang="en-GB" smtClean="0"/>
              <a:pPr/>
              <a:t>‹#›</a:t>
            </a:fld>
            <a:endParaRPr lang="en-GB"/>
          </a:p>
        </p:txBody>
      </p:sp>
    </p:spTree>
    <p:extLst>
      <p:ext uri="{BB962C8B-B14F-4D97-AF65-F5344CB8AC3E}">
        <p14:creationId xmlns:p14="http://schemas.microsoft.com/office/powerpoint/2010/main" xmlns="" val="1737869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56414" cy="465455"/>
          </a:xfrm>
          <a:prstGeom prst="rect">
            <a:avLst/>
          </a:prstGeom>
        </p:spPr>
        <p:txBody>
          <a:bodyPr vert="horz" lIns="89444" tIns="44722" rIns="89444" bIns="44722" rtlCol="0"/>
          <a:lstStyle>
            <a:lvl1pPr algn="l">
              <a:defRPr sz="1100"/>
            </a:lvl1pPr>
          </a:lstStyle>
          <a:p>
            <a:endParaRPr lang="en-GB"/>
          </a:p>
        </p:txBody>
      </p:sp>
      <p:sp>
        <p:nvSpPr>
          <p:cNvPr id="3" name="Date Placeholder 2"/>
          <p:cNvSpPr>
            <a:spLocks noGrp="1"/>
          </p:cNvSpPr>
          <p:nvPr>
            <p:ph type="dt" idx="1"/>
          </p:nvPr>
        </p:nvSpPr>
        <p:spPr>
          <a:xfrm>
            <a:off x="3995219" y="2"/>
            <a:ext cx="3056414" cy="465455"/>
          </a:xfrm>
          <a:prstGeom prst="rect">
            <a:avLst/>
          </a:prstGeom>
        </p:spPr>
        <p:txBody>
          <a:bodyPr vert="horz" lIns="89444" tIns="44722" rIns="89444" bIns="44722" rtlCol="0"/>
          <a:lstStyle>
            <a:lvl1pPr algn="r">
              <a:defRPr sz="1100"/>
            </a:lvl1pPr>
          </a:lstStyle>
          <a:p>
            <a:fld id="{99C6CF14-02B0-4BEE-B174-F3B871E0AD4C}" type="datetimeFigureOut">
              <a:rPr lang="en-GB" smtClean="0"/>
              <a:pPr/>
              <a:t>17/12/2015</a:t>
            </a:fld>
            <a:endParaRPr lang="en-GB"/>
          </a:p>
        </p:txBody>
      </p:sp>
      <p:sp>
        <p:nvSpPr>
          <p:cNvPr id="4" name="Slide Image Placeholder 3"/>
          <p:cNvSpPr>
            <a:spLocks noGrp="1" noRot="1" noChangeAspect="1"/>
          </p:cNvSpPr>
          <p:nvPr>
            <p:ph type="sldImg" idx="2"/>
          </p:nvPr>
        </p:nvSpPr>
        <p:spPr>
          <a:xfrm>
            <a:off x="1198563" y="698500"/>
            <a:ext cx="4656137" cy="3490913"/>
          </a:xfrm>
          <a:prstGeom prst="rect">
            <a:avLst/>
          </a:prstGeom>
          <a:noFill/>
          <a:ln w="12700">
            <a:solidFill>
              <a:prstClr val="black"/>
            </a:solidFill>
          </a:ln>
        </p:spPr>
        <p:txBody>
          <a:bodyPr vert="horz" lIns="89444" tIns="44722" rIns="89444" bIns="44722" rtlCol="0" anchor="ctr"/>
          <a:lstStyle/>
          <a:p>
            <a:endParaRPr lang="en-GB"/>
          </a:p>
        </p:txBody>
      </p:sp>
      <p:sp>
        <p:nvSpPr>
          <p:cNvPr id="5" name="Notes Placeholder 4"/>
          <p:cNvSpPr>
            <a:spLocks noGrp="1"/>
          </p:cNvSpPr>
          <p:nvPr>
            <p:ph type="body" sz="quarter" idx="3"/>
          </p:nvPr>
        </p:nvSpPr>
        <p:spPr>
          <a:xfrm>
            <a:off x="705327" y="4421824"/>
            <a:ext cx="5642610" cy="4189095"/>
          </a:xfrm>
          <a:prstGeom prst="rect">
            <a:avLst/>
          </a:prstGeom>
        </p:spPr>
        <p:txBody>
          <a:bodyPr vert="horz" lIns="89444" tIns="44722" rIns="89444" bIns="4472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2" y="8842031"/>
            <a:ext cx="3056414" cy="465455"/>
          </a:xfrm>
          <a:prstGeom prst="rect">
            <a:avLst/>
          </a:prstGeom>
        </p:spPr>
        <p:txBody>
          <a:bodyPr vert="horz" lIns="89444" tIns="44722" rIns="89444" bIns="44722" rtlCol="0" anchor="b"/>
          <a:lstStyle>
            <a:lvl1pPr algn="l">
              <a:defRPr sz="1100"/>
            </a:lvl1pPr>
          </a:lstStyle>
          <a:p>
            <a:endParaRPr lang="en-GB"/>
          </a:p>
        </p:txBody>
      </p:sp>
      <p:sp>
        <p:nvSpPr>
          <p:cNvPr id="7" name="Slide Number Placeholder 6"/>
          <p:cNvSpPr>
            <a:spLocks noGrp="1"/>
          </p:cNvSpPr>
          <p:nvPr>
            <p:ph type="sldNum" sz="quarter" idx="5"/>
          </p:nvPr>
        </p:nvSpPr>
        <p:spPr>
          <a:xfrm>
            <a:off x="3995219" y="8842031"/>
            <a:ext cx="3056414" cy="465455"/>
          </a:xfrm>
          <a:prstGeom prst="rect">
            <a:avLst/>
          </a:prstGeom>
        </p:spPr>
        <p:txBody>
          <a:bodyPr vert="horz" lIns="89444" tIns="44722" rIns="89444" bIns="44722" rtlCol="0" anchor="b"/>
          <a:lstStyle>
            <a:lvl1pPr algn="r">
              <a:defRPr sz="1100"/>
            </a:lvl1pPr>
          </a:lstStyle>
          <a:p>
            <a:fld id="{F3745D4A-BCB6-4180-8E90-D21FA1C3CB95}" type="slidenum">
              <a:rPr lang="en-GB" smtClean="0"/>
              <a:pPr/>
              <a:t>‹#›</a:t>
            </a:fld>
            <a:endParaRPr lang="en-GB"/>
          </a:p>
        </p:txBody>
      </p:sp>
    </p:spTree>
    <p:extLst>
      <p:ext uri="{BB962C8B-B14F-4D97-AF65-F5344CB8AC3E}">
        <p14:creationId xmlns:p14="http://schemas.microsoft.com/office/powerpoint/2010/main" xmlns="" val="2551643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中文</a:t>
            </a:r>
            <a:endParaRPr lang="en-GB" dirty="0"/>
          </a:p>
        </p:txBody>
      </p:sp>
      <p:sp>
        <p:nvSpPr>
          <p:cNvPr id="4" name="Slide Number Placeholder 3"/>
          <p:cNvSpPr>
            <a:spLocks noGrp="1"/>
          </p:cNvSpPr>
          <p:nvPr>
            <p:ph type="sldNum" sz="quarter" idx="10"/>
          </p:nvPr>
        </p:nvSpPr>
        <p:spPr/>
        <p:txBody>
          <a:bodyPr/>
          <a:lstStyle/>
          <a:p>
            <a:fld id="{E0B58764-ADDC-480C-A1A4-39998FBAA72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xmlns="" val="336608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Change this,</a:t>
            </a:r>
            <a:r>
              <a:rPr lang="en-GB" baseline="0" dirty="0" smtClean="0"/>
              <a:t> 15 years as OA publisher.  Update figures. </a:t>
            </a:r>
            <a:r>
              <a:rPr lang="en-GB" b="1" baseline="0" dirty="0" smtClean="0"/>
              <a:t>CC-BY. Make that point.</a:t>
            </a:r>
            <a:endParaRPr lang="en-GB" b="1"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a:t>
            </a:fld>
            <a:endParaRPr lang="en-GB"/>
          </a:p>
        </p:txBody>
      </p:sp>
    </p:spTree>
    <p:extLst>
      <p:ext uri="{BB962C8B-B14F-4D97-AF65-F5344CB8AC3E}">
        <p14:creationId xmlns:p14="http://schemas.microsoft.com/office/powerpoint/2010/main" xmlns="" val="2624115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OA is important in China.</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a:t>
            </a:fld>
            <a:endParaRPr lang="en-GB"/>
          </a:p>
        </p:txBody>
      </p:sp>
    </p:spTree>
    <p:extLst>
      <p:ext uri="{BB962C8B-B14F-4D97-AF65-F5344CB8AC3E}">
        <p14:creationId xmlns:p14="http://schemas.microsoft.com/office/powerpoint/2010/main" xmlns="" val="68325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4</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5</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6</a:t>
            </a:fld>
            <a:endParaRPr lang="en-GB"/>
          </a:p>
        </p:txBody>
      </p:sp>
    </p:spTree>
    <p:extLst>
      <p:ext uri="{BB962C8B-B14F-4D97-AF65-F5344CB8AC3E}">
        <p14:creationId xmlns:p14="http://schemas.microsoft.com/office/powerpoint/2010/main" xmlns="" val="2470015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Will the ethics committee approve it?</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10</a:t>
            </a:fld>
            <a:endParaRPr lang="en-GB"/>
          </a:p>
        </p:txBody>
      </p:sp>
    </p:spTree>
    <p:extLst>
      <p:ext uri="{BB962C8B-B14F-4D97-AF65-F5344CB8AC3E}">
        <p14:creationId xmlns:p14="http://schemas.microsoft.com/office/powerpoint/2010/main" xmlns="" val="3371009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15</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16</a:t>
            </a:fld>
            <a:endParaRPr lang="en-GB"/>
          </a:p>
        </p:txBody>
      </p:sp>
    </p:spTree>
    <p:extLst>
      <p:ext uri="{BB962C8B-B14F-4D97-AF65-F5344CB8AC3E}">
        <p14:creationId xmlns:p14="http://schemas.microsoft.com/office/powerpoint/2010/main" xmlns="" val="2362362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17</a:t>
            </a:fld>
            <a:endParaRPr lang="en-GB"/>
          </a:p>
        </p:txBody>
      </p:sp>
    </p:spTree>
    <p:extLst>
      <p:ext uri="{BB962C8B-B14F-4D97-AF65-F5344CB8AC3E}">
        <p14:creationId xmlns:p14="http://schemas.microsoft.com/office/powerpoint/2010/main" xmlns="" val="2177614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19</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22</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to convince an Editor….</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23</a:t>
            </a:fld>
            <a:endParaRPr lang="en-GB"/>
          </a:p>
        </p:txBody>
      </p:sp>
    </p:spTree>
    <p:extLst>
      <p:ext uri="{BB962C8B-B14F-4D97-AF65-F5344CB8AC3E}">
        <p14:creationId xmlns:p14="http://schemas.microsoft.com/office/powerpoint/2010/main" xmlns="" val="56145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25</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a:lstStyle/>
          <a:p>
            <a:pPr eaLnBrk="1" hangingPunct="1">
              <a:spcBef>
                <a:spcPct val="0"/>
              </a:spcBef>
            </a:pPr>
            <a:r>
              <a:rPr lang="en-GB" altLang="ja-JP" dirty="0" smtClean="0"/>
              <a:t>Summarise and go over points illustrated</a:t>
            </a:r>
            <a:endParaRPr lang="ja-JP" altLang="en-US" dirty="0" smtClean="0"/>
          </a:p>
        </p:txBody>
      </p:sp>
      <p:sp>
        <p:nvSpPr>
          <p:cNvPr id="117764" name="Slide Number Placeholder 3"/>
          <p:cNvSpPr>
            <a:spLocks noGrp="1"/>
          </p:cNvSpPr>
          <p:nvPr>
            <p:ph type="sldNum" sz="quarter" idx="5"/>
          </p:nvPr>
        </p:nvSpPr>
        <p:spPr bwMode="auto">
          <a:noFill/>
          <a:ln>
            <a:miter lim="800000"/>
            <a:headEnd/>
            <a:tailEnd/>
          </a:ln>
        </p:spPr>
        <p:txBody>
          <a:bodyPr/>
          <a:lstStyle/>
          <a:p>
            <a:fld id="{05785397-5E07-4ED1-8B6D-4B6AD1EBED08}" type="slidenum">
              <a:rPr lang="en-NZ" altLang="en-US"/>
              <a:pPr/>
              <a:t>26</a:t>
            </a:fld>
            <a:endParaRPr lang="en-NZ"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27</a:t>
            </a:fld>
            <a:endParaRPr lang="en-GB"/>
          </a:p>
        </p:txBody>
      </p:sp>
    </p:spTree>
    <p:extLst>
      <p:ext uri="{BB962C8B-B14F-4D97-AF65-F5344CB8AC3E}">
        <p14:creationId xmlns:p14="http://schemas.microsoft.com/office/powerpoint/2010/main" xmlns="" val="4264204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Importance</a:t>
            </a:r>
            <a:r>
              <a:rPr lang="en-GB" baseline="0" dirty="0" smtClean="0"/>
              <a:t> of trusting the journal</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28</a:t>
            </a:fld>
            <a:endParaRPr lang="en-GB"/>
          </a:p>
        </p:txBody>
      </p:sp>
    </p:spTree>
    <p:extLst>
      <p:ext uri="{BB962C8B-B14F-4D97-AF65-F5344CB8AC3E}">
        <p14:creationId xmlns:p14="http://schemas.microsoft.com/office/powerpoint/2010/main" xmlns="" val="306216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29</a:t>
            </a:fld>
            <a:endParaRPr lang="en-GB"/>
          </a:p>
        </p:txBody>
      </p:sp>
    </p:spTree>
    <p:extLst>
      <p:ext uri="{BB962C8B-B14F-4D97-AF65-F5344CB8AC3E}">
        <p14:creationId xmlns:p14="http://schemas.microsoft.com/office/powerpoint/2010/main" xmlns="" val="1221564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30</a:t>
            </a:fld>
            <a:endParaRPr lang="en-GB"/>
          </a:p>
        </p:txBody>
      </p:sp>
    </p:spTree>
    <p:extLst>
      <p:ext uri="{BB962C8B-B14F-4D97-AF65-F5344CB8AC3E}">
        <p14:creationId xmlns:p14="http://schemas.microsoft.com/office/powerpoint/2010/main" xmlns="" val="2747400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Interact with this</a:t>
            </a:r>
            <a:r>
              <a:rPr lang="en-GB" baseline="0" dirty="0" smtClean="0"/>
              <a:t> slide and point out things authors should consider. Need to use arrows to point to relevant things.</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31</a:t>
            </a:fld>
            <a:endParaRPr lang="en-GB"/>
          </a:p>
        </p:txBody>
      </p:sp>
    </p:spTree>
    <p:extLst>
      <p:ext uri="{BB962C8B-B14F-4D97-AF65-F5344CB8AC3E}">
        <p14:creationId xmlns:p14="http://schemas.microsoft.com/office/powerpoint/2010/main" xmlns="" val="1759296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35</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Make point that Editors are busy people</a:t>
            </a:r>
            <a:r>
              <a:rPr lang="en-GB" baseline="0" dirty="0" smtClean="0"/>
              <a:t> doing many things, the need to see quickly if all the above is ok.</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37</a:t>
            </a:fld>
            <a:endParaRPr lang="en-GB"/>
          </a:p>
        </p:txBody>
      </p:sp>
    </p:spTree>
    <p:extLst>
      <p:ext uri="{BB962C8B-B14F-4D97-AF65-F5344CB8AC3E}">
        <p14:creationId xmlns:p14="http://schemas.microsoft.com/office/powerpoint/2010/main" xmlns="" val="1776243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Similar to Editor, but more detail on methodology</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38</a:t>
            </a:fld>
            <a:endParaRPr lang="en-GB"/>
          </a:p>
        </p:txBody>
      </p:sp>
    </p:spTree>
    <p:extLst>
      <p:ext uri="{BB962C8B-B14F-4D97-AF65-F5344CB8AC3E}">
        <p14:creationId xmlns:p14="http://schemas.microsoft.com/office/powerpoint/2010/main" xmlns="" val="1295980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39</a:t>
            </a:fld>
            <a:endParaRPr lang="en-GB"/>
          </a:p>
        </p:txBody>
      </p:sp>
    </p:spTree>
    <p:extLst>
      <p:ext uri="{BB962C8B-B14F-4D97-AF65-F5344CB8AC3E}">
        <p14:creationId xmlns:p14="http://schemas.microsoft.com/office/powerpoint/2010/main" xmlns="" val="2469572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43</a:t>
            </a:fld>
            <a:endParaRPr lang="en-GB"/>
          </a:p>
        </p:txBody>
      </p:sp>
    </p:spTree>
    <p:extLst>
      <p:ext uri="{BB962C8B-B14F-4D97-AF65-F5344CB8AC3E}">
        <p14:creationId xmlns:p14="http://schemas.microsoft.com/office/powerpoint/2010/main" xmlns="" val="4072016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do we mean by e.g. of publication ethics.</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44</a:t>
            </a:fld>
            <a:endParaRPr lang="en-GB"/>
          </a:p>
        </p:txBody>
      </p:sp>
    </p:spTree>
    <p:extLst>
      <p:ext uri="{BB962C8B-B14F-4D97-AF65-F5344CB8AC3E}">
        <p14:creationId xmlns:p14="http://schemas.microsoft.com/office/powerpoint/2010/main" xmlns="" val="560067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do we mean by e.g. of publication ethics.</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45</a:t>
            </a:fld>
            <a:endParaRPr lang="en-GB"/>
          </a:p>
        </p:txBody>
      </p:sp>
    </p:spTree>
    <p:extLst>
      <p:ext uri="{BB962C8B-B14F-4D97-AF65-F5344CB8AC3E}">
        <p14:creationId xmlns:p14="http://schemas.microsoft.com/office/powerpoint/2010/main" xmlns="" val="560067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Point out where further info can be found.</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50</a:t>
            </a:fld>
            <a:endParaRPr lang="en-GB"/>
          </a:p>
        </p:txBody>
      </p:sp>
    </p:spTree>
    <p:extLst>
      <p:ext uri="{BB962C8B-B14F-4D97-AF65-F5344CB8AC3E}">
        <p14:creationId xmlns:p14="http://schemas.microsoft.com/office/powerpoint/2010/main" xmlns="" val="3664648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Include</a:t>
            </a:r>
            <a:r>
              <a:rPr lang="en-GB" baseline="0" dirty="0" smtClean="0"/>
              <a:t> link</a:t>
            </a:r>
            <a:endParaRPr lang="en-GB" dirty="0"/>
          </a:p>
        </p:txBody>
      </p:sp>
      <p:sp>
        <p:nvSpPr>
          <p:cNvPr id="4" name="Slide Number Placeholder 3"/>
          <p:cNvSpPr>
            <a:spLocks noGrp="1"/>
          </p:cNvSpPr>
          <p:nvPr>
            <p:ph type="sldNum" sz="quarter" idx="10"/>
          </p:nvPr>
        </p:nvSpPr>
        <p:spPr/>
        <p:txBody>
          <a:bodyPr/>
          <a:lstStyle/>
          <a:p>
            <a:fld id="{F3745D4A-BCB6-4180-8E90-D21FA1C3CB95}" type="slidenum">
              <a:rPr lang="en-GB" smtClean="0"/>
              <a:pPr/>
              <a:t>58</a:t>
            </a:fld>
            <a:endParaRPr lang="en-GB"/>
          </a:p>
        </p:txBody>
      </p:sp>
    </p:spTree>
    <p:extLst>
      <p:ext uri="{BB962C8B-B14F-4D97-AF65-F5344CB8AC3E}">
        <p14:creationId xmlns:p14="http://schemas.microsoft.com/office/powerpoint/2010/main" xmlns="" val="559625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a:lstStyle/>
          <a:p>
            <a:pPr eaLnBrk="1" hangingPunct="1">
              <a:spcBef>
                <a:spcPct val="0"/>
              </a:spcBef>
            </a:pPr>
            <a:endParaRPr lang="en-US" altLang="en-US" smtClean="0"/>
          </a:p>
        </p:txBody>
      </p:sp>
      <p:sp>
        <p:nvSpPr>
          <p:cNvPr id="143364" name="Slide Number Placeholder 3"/>
          <p:cNvSpPr>
            <a:spLocks noGrp="1"/>
          </p:cNvSpPr>
          <p:nvPr>
            <p:ph type="sldNum" sz="quarter" idx="5"/>
          </p:nvPr>
        </p:nvSpPr>
        <p:spPr bwMode="auto">
          <a:noFill/>
          <a:ln>
            <a:miter lim="800000"/>
            <a:headEnd/>
            <a:tailEnd/>
          </a:ln>
        </p:spPr>
        <p:txBody>
          <a:bodyPr/>
          <a:lstStyle/>
          <a:p>
            <a:fld id="{AD29F664-10F4-4685-A9FB-0625A27DD07F}" type="slidenum">
              <a:rPr lang="en-GB" altLang="en-US"/>
              <a:pPr/>
              <a:t>63</a:t>
            </a:fld>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aseline="0" dirty="0" smtClean="0"/>
              <a:t>节省审稿时间，提高审稿速度</a:t>
            </a:r>
            <a:endParaRPr lang="en-US" altLang="zh-CN" baseline="0" dirty="0" smtClean="0"/>
          </a:p>
          <a:p>
            <a:r>
              <a:rPr lang="zh-CN" altLang="en-US" baseline="0" dirty="0" smtClean="0"/>
              <a:t>白皮书</a:t>
            </a:r>
            <a:endParaRPr lang="en-US" altLang="zh-CN" baseline="0" dirty="0" smtClean="0"/>
          </a:p>
          <a:p>
            <a:r>
              <a:rPr lang="en-US" altLang="zh-CN" baseline="0" dirty="0" smtClean="0"/>
              <a:t>BMC Series </a:t>
            </a:r>
            <a:r>
              <a:rPr lang="zh-CN" altLang="en-US" baseline="0" dirty="0" smtClean="0"/>
              <a:t>介绍</a:t>
            </a:r>
            <a:endParaRPr lang="en-US" altLang="zh-CN" baseline="0" dirty="0" smtClean="0"/>
          </a:p>
          <a:p>
            <a:r>
              <a:rPr lang="zh-CN" altLang="en-US" baseline="0" dirty="0" smtClean="0"/>
              <a:t>抄袭软件</a:t>
            </a:r>
            <a:endParaRPr lang="en-US" altLang="zh-CN" baseline="0" dirty="0" smtClean="0"/>
          </a:p>
          <a:p>
            <a:endParaRPr lang="en-US" altLang="zh-CN" baseline="0" dirty="0" smtClean="0"/>
          </a:p>
          <a:p>
            <a:r>
              <a:rPr lang="zh-CN" altLang="en-US" baseline="0" dirty="0" smtClean="0"/>
              <a:t>记录</a:t>
            </a:r>
            <a:r>
              <a:rPr lang="en-US" altLang="zh-CN" baseline="0" dirty="0" smtClean="0"/>
              <a:t>feed back</a:t>
            </a:r>
          </a:p>
          <a:p>
            <a:endParaRPr lang="en-GB" dirty="0" smtClean="0"/>
          </a:p>
        </p:txBody>
      </p:sp>
      <p:sp>
        <p:nvSpPr>
          <p:cNvPr id="4" name="Slide Number Placeholder 3"/>
          <p:cNvSpPr>
            <a:spLocks noGrp="1"/>
          </p:cNvSpPr>
          <p:nvPr>
            <p:ph type="sldNum" sz="quarter" idx="10"/>
          </p:nvPr>
        </p:nvSpPr>
        <p:spPr/>
        <p:txBody>
          <a:bodyPr/>
          <a:lstStyle/>
          <a:p>
            <a:fld id="{F3745D4A-BCB6-4180-8E90-D21FA1C3CB95}" type="slidenum">
              <a:rPr lang="en-GB" smtClean="0"/>
              <a:pPr/>
              <a:t>64</a:t>
            </a:fld>
            <a:endParaRPr lang="en-GB"/>
          </a:p>
        </p:txBody>
      </p:sp>
    </p:spTree>
    <p:extLst>
      <p:ext uri="{BB962C8B-B14F-4D97-AF65-F5344CB8AC3E}">
        <p14:creationId xmlns:p14="http://schemas.microsoft.com/office/powerpoint/2010/main" xmlns="" val="1895805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0_title slide default">
    <p:spTree>
      <p:nvGrpSpPr>
        <p:cNvPr id="1" name=""/>
        <p:cNvGrpSpPr/>
        <p:nvPr/>
      </p:nvGrpSpPr>
      <p:grpSpPr>
        <a:xfrm>
          <a:off x="0" y="0"/>
          <a:ext cx="0" cy="0"/>
          <a:chOff x="0" y="0"/>
          <a:chExt cx="0" cy="0"/>
        </a:xfrm>
      </p:grpSpPr>
      <p:sp>
        <p:nvSpPr>
          <p:cNvPr id="10" name="Rechteck 9"/>
          <p:cNvSpPr/>
          <p:nvPr/>
        </p:nvSpPr>
        <p:spPr bwMode="auto">
          <a:xfrm>
            <a:off x="0" y="0"/>
            <a:ext cx="9180000" cy="6912000"/>
          </a:xfrm>
          <a:prstGeom prst="rect">
            <a:avLst/>
          </a:prstGeom>
          <a:gradFill flip="none" rotWithShape="1">
            <a:gsLst>
              <a:gs pos="100000">
                <a:schemeClr val="accent1"/>
              </a:gs>
              <a:gs pos="0">
                <a:schemeClr val="tx1"/>
              </a:gs>
            </a:gsLst>
            <a:lin ang="18900000" scaled="0"/>
            <a:tileRect/>
          </a:gradFill>
          <a:ln w="9525" cap="flat" cmpd="sng" algn="ctr">
            <a:noFill/>
            <a:prstDash val="solid"/>
            <a:round/>
            <a:headEnd type="none" w="med" len="med"/>
            <a:tailEnd type="none" w="med" len="med"/>
          </a:ln>
          <a:effectLst/>
        </p:spPr>
        <p:txBody>
          <a:bodyPr wrap="none"/>
          <a:lstStyle>
            <a:lvl1pPr>
              <a:defRPr sz="1600">
                <a:solidFill>
                  <a:schemeClr val="tx2"/>
                </a:solidFill>
                <a:latin typeface="Arial" charset="0"/>
                <a:ea typeface="Geneva" charset="0"/>
                <a:cs typeface="Geneva" charset="0"/>
              </a:defRPr>
            </a:lvl1pPr>
            <a:lvl2pPr marL="37931725" indent="-37474525">
              <a:defRPr sz="1600">
                <a:solidFill>
                  <a:schemeClr val="tx2"/>
                </a:solidFill>
                <a:latin typeface="Arial" charset="0"/>
                <a:ea typeface="Geneva" charset="0"/>
              </a:defRPr>
            </a:lvl2pPr>
            <a:lvl3pPr>
              <a:defRPr sz="1600">
                <a:solidFill>
                  <a:schemeClr val="tx2"/>
                </a:solidFill>
                <a:latin typeface="Arial" charset="0"/>
                <a:ea typeface="Geneva" charset="0"/>
              </a:defRPr>
            </a:lvl3pPr>
            <a:lvl4pPr>
              <a:defRPr sz="1600">
                <a:solidFill>
                  <a:schemeClr val="tx2"/>
                </a:solidFill>
                <a:latin typeface="Arial" charset="0"/>
                <a:ea typeface="Geneva" charset="0"/>
              </a:defRPr>
            </a:lvl4pPr>
            <a:lvl5pPr>
              <a:defRPr sz="1600">
                <a:solidFill>
                  <a:schemeClr val="tx2"/>
                </a:solidFill>
                <a:latin typeface="Arial" charset="0"/>
                <a:ea typeface="Geneva" charset="0"/>
              </a:defRPr>
            </a:lvl5pPr>
            <a:lvl6pPr marL="457200" eaLnBrk="0" fontAlgn="base" hangingPunct="0">
              <a:spcBef>
                <a:spcPct val="50000"/>
              </a:spcBef>
              <a:spcAft>
                <a:spcPct val="0"/>
              </a:spcAft>
              <a:defRPr sz="1600">
                <a:solidFill>
                  <a:schemeClr val="tx2"/>
                </a:solidFill>
                <a:latin typeface="Arial" charset="0"/>
                <a:ea typeface="Geneva" charset="0"/>
              </a:defRPr>
            </a:lvl6pPr>
            <a:lvl7pPr marL="914400" eaLnBrk="0" fontAlgn="base" hangingPunct="0">
              <a:spcBef>
                <a:spcPct val="50000"/>
              </a:spcBef>
              <a:spcAft>
                <a:spcPct val="0"/>
              </a:spcAft>
              <a:defRPr sz="1600">
                <a:solidFill>
                  <a:schemeClr val="tx2"/>
                </a:solidFill>
                <a:latin typeface="Arial" charset="0"/>
                <a:ea typeface="Geneva" charset="0"/>
              </a:defRPr>
            </a:lvl7pPr>
            <a:lvl8pPr marL="1371600" eaLnBrk="0" fontAlgn="base" hangingPunct="0">
              <a:spcBef>
                <a:spcPct val="50000"/>
              </a:spcBef>
              <a:spcAft>
                <a:spcPct val="0"/>
              </a:spcAft>
              <a:defRPr sz="1600">
                <a:solidFill>
                  <a:schemeClr val="tx2"/>
                </a:solidFill>
                <a:latin typeface="Arial" charset="0"/>
                <a:ea typeface="Geneva" charset="0"/>
              </a:defRPr>
            </a:lvl8pPr>
            <a:lvl9pPr marL="1828800" eaLnBrk="0" fontAlgn="base" hangingPunct="0">
              <a:spcBef>
                <a:spcPct val="50000"/>
              </a:spcBef>
              <a:spcAft>
                <a:spcPct val="0"/>
              </a:spcAft>
              <a:defRPr sz="1600">
                <a:solidFill>
                  <a:schemeClr val="tx2"/>
                </a:solidFill>
                <a:latin typeface="Arial" charset="0"/>
                <a:ea typeface="Geneva" charset="0"/>
              </a:defRPr>
            </a:lvl9pPr>
          </a:lstStyle>
          <a:p>
            <a:pPr>
              <a:defRPr/>
            </a:pPr>
            <a:endParaRPr lang="de-DE" dirty="0" smtClean="0">
              <a:solidFill>
                <a:srgbClr val="5F5F5F"/>
              </a:solidFill>
              <a:latin typeface="Calibri"/>
            </a:endParaRPr>
          </a:p>
        </p:txBody>
      </p:sp>
      <p:pic>
        <p:nvPicPr>
          <p:cNvPr id="19" name="Bild 10" descr="n_PPT CoverPict_Springer_6.8..png"/>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904561" y="993427"/>
            <a:ext cx="4027487" cy="4955909"/>
          </a:xfrm>
          <a:prstGeom prst="rect">
            <a:avLst/>
          </a:prstGeom>
        </p:spPr>
      </p:pic>
      <p:sp>
        <p:nvSpPr>
          <p:cNvPr id="17" name="Rectangle 5"/>
          <p:cNvSpPr>
            <a:spLocks noGrp="1" noChangeArrowheads="1"/>
          </p:cNvSpPr>
          <p:nvPr>
            <p:ph type="subTitle" idx="1"/>
          </p:nvPr>
        </p:nvSpPr>
        <p:spPr>
          <a:xfrm>
            <a:off x="3779667" y="5537200"/>
            <a:ext cx="4896021" cy="765373"/>
          </a:xfrm>
          <a:ln>
            <a:noFill/>
          </a:ln>
        </p:spPr>
        <p:txBody>
          <a:bodyPr/>
          <a:lstStyle>
            <a:lvl1pPr marL="0" indent="0">
              <a:buFont typeface="Times" charset="0"/>
              <a:buNone/>
              <a:defRPr>
                <a:solidFill>
                  <a:schemeClr val="bg2">
                    <a:lumMod val="90000"/>
                  </a:schemeClr>
                </a:solidFill>
                <a:latin typeface="Calibri"/>
                <a:cs typeface="Calibri"/>
              </a:defRPr>
            </a:lvl1pPr>
          </a:lstStyle>
          <a:p>
            <a:r>
              <a:rPr lang="en-US" smtClean="0"/>
              <a:t>Click to edit Master subtitle style</a:t>
            </a:r>
            <a:endParaRPr lang="de-DE" dirty="0"/>
          </a:p>
        </p:txBody>
      </p:sp>
      <p:sp>
        <p:nvSpPr>
          <p:cNvPr id="20" name="Rectangle 4"/>
          <p:cNvSpPr>
            <a:spLocks noGrp="1" noChangeArrowheads="1"/>
          </p:cNvSpPr>
          <p:nvPr>
            <p:ph type="ctrTitle"/>
          </p:nvPr>
        </p:nvSpPr>
        <p:spPr>
          <a:xfrm>
            <a:off x="3772652" y="4165600"/>
            <a:ext cx="4903036" cy="1209040"/>
          </a:xfrm>
        </p:spPr>
        <p:txBody>
          <a:bodyPr anchor="t" anchorCtr="0"/>
          <a:lstStyle>
            <a:lvl1pPr>
              <a:defRPr sz="3400" b="0" i="0" spc="30">
                <a:solidFill>
                  <a:schemeClr val="bg1"/>
                </a:solidFill>
                <a:latin typeface="+mj-lt"/>
                <a:cs typeface="Cambria"/>
              </a:defRPr>
            </a:lvl1pPr>
          </a:lstStyle>
          <a:p>
            <a:r>
              <a:rPr lang="en-US" smtClean="0"/>
              <a:t>Click to edit Master title style</a:t>
            </a:r>
            <a:endParaRPr lang="de-DE" dirty="0"/>
          </a:p>
        </p:txBody>
      </p:sp>
      <p:pic>
        <p:nvPicPr>
          <p:cNvPr id="12" name="Bild 11" descr="verlauf.png"/>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3779703" y="2888489"/>
            <a:ext cx="5410200" cy="1016000"/>
          </a:xfrm>
          <a:prstGeom prst="rect">
            <a:avLst/>
          </a:prstGeom>
        </p:spPr>
      </p:pic>
      <p:pic>
        <p:nvPicPr>
          <p:cNvPr id="9" name="Bild 8" descr="Springer_pms.png"/>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4042834" y="3130549"/>
            <a:ext cx="1997075" cy="530225"/>
          </a:xfrm>
          <a:prstGeom prst="rect">
            <a:avLst/>
          </a:prstGeom>
        </p:spPr>
      </p:pic>
      <p:pic>
        <p:nvPicPr>
          <p:cNvPr id="8" name="Picture 7" descr="BMC_logo_main_gloss_square.png"/>
          <p:cNvPicPr>
            <a:picLocks noChangeAspect="1"/>
          </p:cNvPicPr>
          <p:nvPr/>
        </p:nvPicPr>
        <p:blipFill>
          <a:blip r:embed="rId5" cstate="email"/>
          <a:stretch>
            <a:fillRect/>
          </a:stretch>
        </p:blipFill>
        <p:spPr>
          <a:xfrm>
            <a:off x="6372240" y="2348856"/>
            <a:ext cx="2070276" cy="2070276"/>
          </a:xfrm>
          <a:prstGeom prst="rect">
            <a:avLst/>
          </a:prstGeom>
        </p:spPr>
      </p:pic>
    </p:spTree>
    <p:extLst>
      <p:ext uri="{BB962C8B-B14F-4D97-AF65-F5344CB8AC3E}">
        <p14:creationId xmlns:p14="http://schemas.microsoft.com/office/powerpoint/2010/main" xmlns="" val="661176096"/>
      </p:ext>
    </p:extLst>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fault text">
    <p:spTree>
      <p:nvGrpSpPr>
        <p:cNvPr id="1" name=""/>
        <p:cNvGrpSpPr/>
        <p:nvPr/>
      </p:nvGrpSpPr>
      <p:grpSpPr>
        <a:xfrm>
          <a:off x="0" y="0"/>
          <a:ext cx="0" cy="0"/>
          <a:chOff x="0" y="0"/>
          <a:chExt cx="0" cy="0"/>
        </a:xfrm>
      </p:grpSpPr>
      <p:sp>
        <p:nvSpPr>
          <p:cNvPr id="9" name="Rectangle 6"/>
          <p:cNvSpPr>
            <a:spLocks noGrp="1" noChangeArrowheads="1"/>
          </p:cNvSpPr>
          <p:nvPr>
            <p:ph idx="11" hasCustomPrompt="1"/>
          </p:nvPr>
        </p:nvSpPr>
        <p:spPr bwMode="auto">
          <a:xfrm>
            <a:off x="522000" y="1519237"/>
            <a:ext cx="8136000" cy="4879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sz="1800">
                <a:solidFill>
                  <a:schemeClr val="tx2"/>
                </a:solidFill>
              </a:defRPr>
            </a:lvl1pPr>
            <a:lvl2pPr>
              <a:defRPr sz="1800"/>
            </a:lvl2pPr>
            <a:lvl3pPr>
              <a:defRPr sz="1800"/>
            </a:lvl3pPr>
            <a:lvl4pPr>
              <a:defRPr sz="1800"/>
            </a:lvl4pPr>
            <a:lvl5pPr>
              <a:defRPr sz="1800"/>
            </a:lvl5pPr>
          </a:lstStyle>
          <a:p>
            <a:pPr lvl="0"/>
            <a:r>
              <a:rPr lang="en-US" dirty="0" smtClean="0"/>
              <a:t>Click to edit text</a:t>
            </a:r>
          </a:p>
          <a:p>
            <a:pPr lvl="0"/>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ext text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r>
              <a:rPr lang="en-US" dirty="0" smtClean="0"/>
              <a:t> </a:t>
            </a:r>
            <a:r>
              <a:rPr lang="en-US" dirty="0" err="1" smtClean="0"/>
              <a:t>text</a:t>
            </a:r>
            <a:endParaRPr lang="en-US" dirty="0" smtClean="0"/>
          </a:p>
        </p:txBody>
      </p:sp>
      <p:sp>
        <p:nvSpPr>
          <p:cNvPr id="6" name="Title 5"/>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xmlns="" val="856524517"/>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bulleted li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Rectangle 6"/>
          <p:cNvSpPr>
            <a:spLocks noGrp="1" noChangeArrowheads="1"/>
          </p:cNvSpPr>
          <p:nvPr>
            <p:ph idx="11" hasCustomPrompt="1"/>
          </p:nvPr>
        </p:nvSpPr>
        <p:spPr bwMode="auto">
          <a:xfrm>
            <a:off x="522000" y="1512000"/>
            <a:ext cx="8136000" cy="48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tIns="0"/>
          <a:lstStyle>
            <a:lvl1pPr marL="174625" indent="-174625">
              <a:buFont typeface="Arial" pitchFamily="34" charset="0"/>
              <a:buChar char="•"/>
              <a:defRPr sz="1800">
                <a:solidFill>
                  <a:schemeClr val="tx2"/>
                </a:solidFill>
              </a:defRPr>
            </a:lvl1pPr>
            <a:lvl2pPr marL="363538" indent="-174625">
              <a:buFont typeface="Arial" pitchFamily="34" charset="0"/>
              <a:buChar char="•"/>
              <a:defRPr sz="1800">
                <a:solidFill>
                  <a:schemeClr val="tx2"/>
                </a:solidFill>
              </a:defRPr>
            </a:lvl2pPr>
            <a:lvl3pPr marL="538163" indent="-174625">
              <a:buFont typeface="Arial" pitchFamily="34" charset="0"/>
              <a:buChar char="•"/>
              <a:defRPr sz="1800" baseline="0">
                <a:solidFill>
                  <a:schemeClr val="tx2"/>
                </a:solidFill>
              </a:defRPr>
            </a:lvl3pPr>
            <a:lvl4pPr marL="712788" indent="-174625">
              <a:buFont typeface="Arial" pitchFamily="34" charset="0"/>
              <a:buChar char="•"/>
              <a:defRPr sz="1800" baseline="0">
                <a:solidFill>
                  <a:schemeClr val="tx2"/>
                </a:solidFill>
              </a:defRPr>
            </a:lvl4pPr>
            <a:lvl5pPr marL="901700" indent="-174625">
              <a:buFont typeface="Arial" pitchFamily="34" charset="0"/>
              <a:buChar char="•"/>
              <a:defRPr sz="1800" baseline="0">
                <a:solidFill>
                  <a:schemeClr val="tx2"/>
                </a:solidFill>
              </a:defRPr>
            </a:lvl5p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bulleted</a:t>
            </a:r>
            <a:r>
              <a:rPr lang="de-DE" dirty="0" smtClean="0"/>
              <a:t> </a:t>
            </a:r>
            <a:r>
              <a:rPr lang="de-DE" dirty="0" err="1" smtClean="0"/>
              <a:t>list</a:t>
            </a:r>
            <a:endParaRPr lang="de-DE" dirty="0" smtClean="0"/>
          </a:p>
          <a:p>
            <a:pPr lvl="1"/>
            <a:r>
              <a:rPr lang="de-DE" dirty="0" smtClean="0"/>
              <a:t>List </a:t>
            </a:r>
            <a:r>
              <a:rPr lang="de-DE" dirty="0" err="1" smtClean="0"/>
              <a:t>level</a:t>
            </a:r>
            <a:r>
              <a:rPr lang="de-DE" dirty="0" smtClean="0"/>
              <a:t> 2</a:t>
            </a:r>
          </a:p>
          <a:p>
            <a:pPr lvl="2"/>
            <a:r>
              <a:rPr lang="de-DE" dirty="0" smtClean="0"/>
              <a:t>List </a:t>
            </a:r>
            <a:r>
              <a:rPr lang="de-DE" dirty="0" err="1" smtClean="0"/>
              <a:t>level</a:t>
            </a:r>
            <a:r>
              <a:rPr lang="de-DE" dirty="0" smtClean="0"/>
              <a:t> 3</a:t>
            </a:r>
          </a:p>
          <a:p>
            <a:pPr lvl="3"/>
            <a:r>
              <a:rPr lang="de-DE" dirty="0" smtClean="0"/>
              <a:t>List </a:t>
            </a:r>
            <a:r>
              <a:rPr lang="de-DE" dirty="0" err="1" smtClean="0"/>
              <a:t>level</a:t>
            </a:r>
            <a:r>
              <a:rPr lang="de-DE" dirty="0" smtClean="0"/>
              <a:t> 4</a:t>
            </a:r>
          </a:p>
          <a:p>
            <a:pPr lvl="4"/>
            <a:r>
              <a:rPr lang="de-DE" dirty="0" smtClean="0"/>
              <a:t>List </a:t>
            </a:r>
            <a:r>
              <a:rPr lang="de-DE" dirty="0" err="1" smtClean="0"/>
              <a:t>level</a:t>
            </a:r>
            <a:r>
              <a:rPr lang="de-DE" dirty="0" smtClean="0"/>
              <a:t> 5</a:t>
            </a:r>
            <a:endParaRPr lang="de-DE" dirty="0"/>
          </a:p>
        </p:txBody>
      </p:sp>
    </p:spTree>
    <p:extLst>
      <p:ext uri="{BB962C8B-B14F-4D97-AF65-F5344CB8AC3E}">
        <p14:creationId xmlns:p14="http://schemas.microsoft.com/office/powerpoint/2010/main" xmlns="" val="323198317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wo column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Content Placeholder 6"/>
          <p:cNvSpPr>
            <a:spLocks noGrp="1" noChangeArrowheads="1"/>
          </p:cNvSpPr>
          <p:nvPr>
            <p:ph idx="11" hasCustomPrompt="1"/>
          </p:nvPr>
        </p:nvSpPr>
        <p:spPr bwMode="auto">
          <a:xfrm>
            <a:off x="522000" y="1512000"/>
            <a:ext cx="3960000" cy="21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endParaRPr lang="de-DE" dirty="0"/>
          </a:p>
        </p:txBody>
      </p:sp>
      <p:sp>
        <p:nvSpPr>
          <p:cNvPr id="4" name="Rectangle 6"/>
          <p:cNvSpPr>
            <a:spLocks noGrp="1" noChangeArrowheads="1"/>
          </p:cNvSpPr>
          <p:nvPr>
            <p:ph idx="12" hasCustomPrompt="1"/>
          </p:nvPr>
        </p:nvSpPr>
        <p:spPr bwMode="auto">
          <a:xfrm>
            <a:off x="4680000" y="1512000"/>
            <a:ext cx="3960000" cy="21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endParaRPr lang="de-DE" dirty="0"/>
          </a:p>
        </p:txBody>
      </p:sp>
      <p:pic>
        <p:nvPicPr>
          <p:cNvPr id="5" name="Picture 4" descr="BMC_logo_main_gloss_square.png"/>
          <p:cNvPicPr>
            <a:picLocks noChangeAspect="1"/>
          </p:cNvPicPr>
          <p:nvPr/>
        </p:nvPicPr>
        <p:blipFill>
          <a:blip r:embed="rId2" cstate="email"/>
          <a:stretch>
            <a:fillRect/>
          </a:stretch>
        </p:blipFill>
        <p:spPr>
          <a:xfrm>
            <a:off x="5562132" y="-450060"/>
            <a:ext cx="1538748" cy="1538748"/>
          </a:xfrm>
          <a:prstGeom prst="rect">
            <a:avLst/>
          </a:prstGeom>
        </p:spPr>
      </p:pic>
    </p:spTree>
    <p:extLst>
      <p:ext uri="{BB962C8B-B14F-4D97-AF65-F5344CB8AC3E}">
        <p14:creationId xmlns:p14="http://schemas.microsoft.com/office/powerpoint/2010/main" xmlns="" val="3989442509"/>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ompariso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Textplatzhalter 2"/>
          <p:cNvSpPr>
            <a:spLocks noGrp="1"/>
          </p:cNvSpPr>
          <p:nvPr>
            <p:ph type="body" idx="1" hasCustomPrompt="1"/>
          </p:nvPr>
        </p:nvSpPr>
        <p:spPr>
          <a:xfrm>
            <a:off x="522000" y="1512000"/>
            <a:ext cx="3960000" cy="287258"/>
          </a:xfrm>
        </p:spPr>
        <p:txBody>
          <a:bodyPr/>
          <a:lstStyle>
            <a:lvl1pPr marL="0" indent="0">
              <a:buNone/>
              <a:defRPr sz="1600" b="1">
                <a:latin typeface="Calibri"/>
                <a:cs typeface="Calibr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Headline</a:t>
            </a:r>
          </a:p>
        </p:txBody>
      </p:sp>
      <p:sp>
        <p:nvSpPr>
          <p:cNvPr id="4" name="Inhaltsplatzhalter 3"/>
          <p:cNvSpPr>
            <a:spLocks noGrp="1"/>
          </p:cNvSpPr>
          <p:nvPr>
            <p:ph sz="half" idx="2" hasCustomPrompt="1"/>
          </p:nvPr>
        </p:nvSpPr>
        <p:spPr>
          <a:xfrm>
            <a:off x="522000" y="1944000"/>
            <a:ext cx="3960000" cy="2160000"/>
          </a:xfrm>
        </p:spPr>
        <p:txBody>
          <a:bodyPr/>
          <a:lstStyle>
            <a:lvl1pPr marL="177800" indent="-177800">
              <a:lnSpc>
                <a:spcPct val="100000"/>
              </a:lnSpc>
              <a:buClr>
                <a:schemeClr val="tx2">
                  <a:lumMod val="75000"/>
                  <a:lumOff val="25000"/>
                </a:schemeClr>
              </a:buClr>
              <a:buFont typeface="Arial"/>
              <a:buChar char="•"/>
              <a:defRPr sz="1600">
                <a:solidFill>
                  <a:schemeClr val="tx2"/>
                </a:solidFill>
              </a:defRPr>
            </a:lvl1pPr>
            <a:lvl2pPr marL="371475" indent="-179388">
              <a:lnSpc>
                <a:spcPct val="100000"/>
              </a:lnSpc>
              <a:buClr>
                <a:schemeClr val="tx2">
                  <a:lumMod val="75000"/>
                  <a:lumOff val="25000"/>
                </a:schemeClr>
              </a:buClr>
              <a:buFont typeface="Arial" pitchFamily="34" charset="0"/>
              <a:buChar char="•"/>
              <a:defRPr sz="1600">
                <a:solidFill>
                  <a:schemeClr val="tx2"/>
                </a:solidFill>
              </a:defRPr>
            </a:lvl2pPr>
            <a:lvl3pPr marL="563563" indent="-190500">
              <a:lnSpc>
                <a:spcPct val="100000"/>
              </a:lnSpc>
              <a:buClr>
                <a:schemeClr val="tx2">
                  <a:lumMod val="75000"/>
                  <a:lumOff val="25000"/>
                </a:schemeClr>
              </a:buClr>
              <a:buFont typeface="Arial"/>
              <a:buChar char="•"/>
              <a:defRPr sz="1600">
                <a:solidFill>
                  <a:schemeClr val="tx2"/>
                </a:solidFill>
              </a:defRPr>
            </a:lvl3pPr>
            <a:lvl4pPr marL="760413" indent="-195263">
              <a:lnSpc>
                <a:spcPct val="100000"/>
              </a:lnSpc>
              <a:buClr>
                <a:schemeClr val="tx2">
                  <a:lumMod val="75000"/>
                  <a:lumOff val="25000"/>
                </a:schemeClr>
              </a:buClr>
              <a:buFont typeface="Arial" pitchFamily="34" charset="0"/>
              <a:buChar char="•"/>
              <a:defRPr sz="1600">
                <a:solidFill>
                  <a:schemeClr val="tx2"/>
                </a:solidFill>
              </a:defRPr>
            </a:lvl4pPr>
            <a:lvl5pPr marL="941388" indent="-174625">
              <a:lnSpc>
                <a:spcPct val="100000"/>
              </a:lnSpc>
              <a:buClr>
                <a:schemeClr val="tx2">
                  <a:lumMod val="75000"/>
                  <a:lumOff val="25000"/>
                </a:schemeClr>
              </a:buClr>
              <a:buFont typeface="Arial"/>
              <a:buChar char="•"/>
              <a:defRPr sz="1600">
                <a:solidFill>
                  <a:schemeClr val="tx2"/>
                </a:solidFill>
              </a:defRPr>
            </a:lvl5pPr>
            <a:lvl6pPr>
              <a:defRPr sz="1600"/>
            </a:lvl6pPr>
            <a:lvl7pPr>
              <a:defRPr sz="1600"/>
            </a:lvl7pPr>
            <a:lvl8pPr>
              <a:defRPr sz="1600"/>
            </a:lvl8pPr>
            <a:lvl9pPr>
              <a:defRPr sz="1600"/>
            </a:lvl9p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bulleted</a:t>
            </a:r>
            <a:r>
              <a:rPr lang="de-DE" dirty="0" smtClean="0"/>
              <a:t> </a:t>
            </a:r>
            <a:r>
              <a:rPr lang="de-DE" dirty="0" err="1" smtClean="0"/>
              <a:t>list</a:t>
            </a:r>
            <a:endParaRPr lang="de-DE" dirty="0" smtClean="0"/>
          </a:p>
          <a:p>
            <a:pPr lvl="1"/>
            <a:r>
              <a:rPr lang="de-DE" dirty="0" smtClean="0"/>
              <a:t>List </a:t>
            </a:r>
            <a:r>
              <a:rPr lang="de-DE" dirty="0" err="1" smtClean="0"/>
              <a:t>level</a:t>
            </a:r>
            <a:r>
              <a:rPr lang="de-DE" dirty="0" smtClean="0"/>
              <a:t> 2</a:t>
            </a:r>
          </a:p>
          <a:p>
            <a:pPr lvl="2"/>
            <a:r>
              <a:rPr lang="de-DE" dirty="0" smtClean="0"/>
              <a:t>List </a:t>
            </a:r>
            <a:r>
              <a:rPr lang="de-DE" dirty="0" err="1" smtClean="0"/>
              <a:t>level</a:t>
            </a:r>
            <a:r>
              <a:rPr lang="de-DE" dirty="0" smtClean="0"/>
              <a:t> 3</a:t>
            </a:r>
          </a:p>
          <a:p>
            <a:pPr lvl="3"/>
            <a:r>
              <a:rPr lang="de-DE" dirty="0" smtClean="0"/>
              <a:t>List </a:t>
            </a:r>
            <a:r>
              <a:rPr lang="de-DE" dirty="0" err="1" smtClean="0"/>
              <a:t>level</a:t>
            </a:r>
            <a:r>
              <a:rPr lang="de-DE" dirty="0" smtClean="0"/>
              <a:t> 4</a:t>
            </a:r>
          </a:p>
          <a:p>
            <a:pPr lvl="4"/>
            <a:r>
              <a:rPr lang="de-DE" dirty="0" smtClean="0"/>
              <a:t>List </a:t>
            </a:r>
            <a:r>
              <a:rPr lang="de-DE" dirty="0" err="1" smtClean="0"/>
              <a:t>level</a:t>
            </a:r>
            <a:r>
              <a:rPr lang="de-DE" dirty="0" smtClean="0"/>
              <a:t> 5</a:t>
            </a:r>
            <a:endParaRPr lang="de-DE" dirty="0"/>
          </a:p>
        </p:txBody>
      </p:sp>
      <p:sp>
        <p:nvSpPr>
          <p:cNvPr id="5" name="Textplatzhalter 4"/>
          <p:cNvSpPr>
            <a:spLocks noGrp="1"/>
          </p:cNvSpPr>
          <p:nvPr>
            <p:ph type="body" sz="quarter" idx="3" hasCustomPrompt="1"/>
          </p:nvPr>
        </p:nvSpPr>
        <p:spPr>
          <a:xfrm>
            <a:off x="4680000" y="1512000"/>
            <a:ext cx="3960000" cy="287258"/>
          </a:xfrm>
        </p:spPr>
        <p:txBody>
          <a:bodyPr/>
          <a:lstStyle>
            <a:lvl1pPr marL="0" indent="0">
              <a:buNone/>
              <a:defRPr sz="1600" b="1">
                <a:latin typeface="Calibri"/>
                <a:cs typeface="Calibr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Headline</a:t>
            </a:r>
          </a:p>
        </p:txBody>
      </p:sp>
      <p:sp>
        <p:nvSpPr>
          <p:cNvPr id="6" name="Inhaltsplatzhalter 3"/>
          <p:cNvSpPr>
            <a:spLocks noGrp="1"/>
          </p:cNvSpPr>
          <p:nvPr>
            <p:ph sz="half" idx="10" hasCustomPrompt="1"/>
          </p:nvPr>
        </p:nvSpPr>
        <p:spPr>
          <a:xfrm>
            <a:off x="4680000" y="1944000"/>
            <a:ext cx="3960000" cy="2160000"/>
          </a:xfrm>
        </p:spPr>
        <p:txBody>
          <a:bodyPr/>
          <a:lstStyle>
            <a:lvl1pPr marL="177800" indent="-177800">
              <a:lnSpc>
                <a:spcPct val="100000"/>
              </a:lnSpc>
              <a:buClr>
                <a:schemeClr val="tx2">
                  <a:lumMod val="75000"/>
                  <a:lumOff val="25000"/>
                </a:schemeClr>
              </a:buClr>
              <a:buFont typeface="Arial"/>
              <a:buChar char="•"/>
              <a:defRPr sz="1600">
                <a:solidFill>
                  <a:schemeClr val="tx2"/>
                </a:solidFill>
              </a:defRPr>
            </a:lvl1pPr>
            <a:lvl2pPr marL="371475" indent="-179388">
              <a:lnSpc>
                <a:spcPct val="100000"/>
              </a:lnSpc>
              <a:buClr>
                <a:schemeClr val="tx2">
                  <a:lumMod val="75000"/>
                  <a:lumOff val="25000"/>
                </a:schemeClr>
              </a:buClr>
              <a:buFont typeface="Arial" pitchFamily="34" charset="0"/>
              <a:buChar char="•"/>
              <a:defRPr sz="1600">
                <a:solidFill>
                  <a:schemeClr val="tx2"/>
                </a:solidFill>
              </a:defRPr>
            </a:lvl2pPr>
            <a:lvl3pPr marL="563563" indent="-190500">
              <a:lnSpc>
                <a:spcPct val="100000"/>
              </a:lnSpc>
              <a:buClr>
                <a:schemeClr val="tx2">
                  <a:lumMod val="75000"/>
                  <a:lumOff val="25000"/>
                </a:schemeClr>
              </a:buClr>
              <a:buFont typeface="Arial"/>
              <a:buChar char="•"/>
              <a:defRPr sz="1600">
                <a:solidFill>
                  <a:schemeClr val="tx2"/>
                </a:solidFill>
              </a:defRPr>
            </a:lvl3pPr>
            <a:lvl4pPr marL="760413" indent="-195263">
              <a:lnSpc>
                <a:spcPct val="100000"/>
              </a:lnSpc>
              <a:buClr>
                <a:schemeClr val="tx2">
                  <a:lumMod val="75000"/>
                  <a:lumOff val="25000"/>
                </a:schemeClr>
              </a:buClr>
              <a:buFont typeface="Arial" pitchFamily="34" charset="0"/>
              <a:buChar char="•"/>
              <a:defRPr sz="1600">
                <a:solidFill>
                  <a:schemeClr val="tx2"/>
                </a:solidFill>
              </a:defRPr>
            </a:lvl4pPr>
            <a:lvl5pPr marL="941388" indent="-174625">
              <a:lnSpc>
                <a:spcPct val="100000"/>
              </a:lnSpc>
              <a:buClr>
                <a:schemeClr val="tx2">
                  <a:lumMod val="75000"/>
                  <a:lumOff val="25000"/>
                </a:schemeClr>
              </a:buClr>
              <a:buFont typeface="Arial"/>
              <a:buChar char="•"/>
              <a:defRPr sz="1600">
                <a:solidFill>
                  <a:schemeClr val="tx2"/>
                </a:solidFill>
              </a:defRPr>
            </a:lvl5pPr>
            <a:lvl6pPr>
              <a:defRPr sz="1600"/>
            </a:lvl6pPr>
            <a:lvl7pPr>
              <a:defRPr sz="1600"/>
            </a:lvl7pPr>
            <a:lvl8pPr>
              <a:defRPr sz="1600"/>
            </a:lvl8pPr>
            <a:lvl9pPr>
              <a:defRPr sz="1600"/>
            </a:lvl9p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bulleted</a:t>
            </a:r>
            <a:r>
              <a:rPr lang="de-DE" dirty="0" smtClean="0"/>
              <a:t> </a:t>
            </a:r>
            <a:r>
              <a:rPr lang="de-DE" dirty="0" err="1" smtClean="0"/>
              <a:t>list</a:t>
            </a:r>
            <a:endParaRPr lang="de-DE" dirty="0" smtClean="0"/>
          </a:p>
          <a:p>
            <a:pPr lvl="1"/>
            <a:r>
              <a:rPr lang="de-DE" dirty="0" smtClean="0"/>
              <a:t>List </a:t>
            </a:r>
            <a:r>
              <a:rPr lang="de-DE" dirty="0" err="1" smtClean="0"/>
              <a:t>level</a:t>
            </a:r>
            <a:r>
              <a:rPr lang="de-DE" dirty="0" smtClean="0"/>
              <a:t> 2</a:t>
            </a:r>
          </a:p>
          <a:p>
            <a:pPr lvl="2"/>
            <a:r>
              <a:rPr lang="de-DE" dirty="0" smtClean="0"/>
              <a:t>List </a:t>
            </a:r>
            <a:r>
              <a:rPr lang="de-DE" dirty="0" err="1" smtClean="0"/>
              <a:t>level</a:t>
            </a:r>
            <a:r>
              <a:rPr lang="de-DE" dirty="0" smtClean="0"/>
              <a:t> 3</a:t>
            </a:r>
          </a:p>
          <a:p>
            <a:pPr lvl="3"/>
            <a:r>
              <a:rPr lang="de-DE" dirty="0" smtClean="0"/>
              <a:t>List </a:t>
            </a:r>
            <a:r>
              <a:rPr lang="de-DE" dirty="0" err="1" smtClean="0"/>
              <a:t>level</a:t>
            </a:r>
            <a:r>
              <a:rPr lang="de-DE" dirty="0" smtClean="0"/>
              <a:t> 4</a:t>
            </a:r>
          </a:p>
          <a:p>
            <a:pPr lvl="4"/>
            <a:r>
              <a:rPr lang="de-DE" dirty="0" smtClean="0"/>
              <a:t>List </a:t>
            </a:r>
            <a:r>
              <a:rPr lang="de-DE" dirty="0" err="1" smtClean="0"/>
              <a:t>level</a:t>
            </a:r>
            <a:r>
              <a:rPr lang="de-DE" dirty="0" smtClean="0"/>
              <a:t> 5</a:t>
            </a:r>
            <a:endParaRPr lang="de-DE" dirty="0"/>
          </a:p>
        </p:txBody>
      </p:sp>
      <p:pic>
        <p:nvPicPr>
          <p:cNvPr id="7" name="Picture 6" descr="BMC_logo_main_gloss_square.png"/>
          <p:cNvPicPr>
            <a:picLocks noChangeAspect="1"/>
          </p:cNvPicPr>
          <p:nvPr/>
        </p:nvPicPr>
        <p:blipFill>
          <a:blip r:embed="rId2" cstate="email"/>
          <a:stretch>
            <a:fillRect/>
          </a:stretch>
        </p:blipFill>
        <p:spPr>
          <a:xfrm>
            <a:off x="5562132" y="-450060"/>
            <a:ext cx="1538748" cy="1538748"/>
          </a:xfrm>
          <a:prstGeom prst="rect">
            <a:avLst/>
          </a:prstGeom>
        </p:spPr>
      </p:pic>
    </p:spTree>
    <p:extLst>
      <p:ext uri="{BB962C8B-B14F-4D97-AF65-F5344CB8AC3E}">
        <p14:creationId xmlns:p14="http://schemas.microsoft.com/office/powerpoint/2010/main" xmlns="" val="2716626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object">
    <p:spTree>
      <p:nvGrpSpPr>
        <p:cNvPr id="1" name=""/>
        <p:cNvGrpSpPr/>
        <p:nvPr/>
      </p:nvGrpSpPr>
      <p:grpSpPr>
        <a:xfrm>
          <a:off x="0" y="0"/>
          <a:ext cx="0" cy="0"/>
          <a:chOff x="0" y="0"/>
          <a:chExt cx="0" cy="0"/>
        </a:xfrm>
      </p:grpSpPr>
      <p:sp>
        <p:nvSpPr>
          <p:cNvPr id="3" name="Content Placeholder 5"/>
          <p:cNvSpPr>
            <a:spLocks noGrp="1"/>
          </p:cNvSpPr>
          <p:nvPr>
            <p:ph sz="quarter" idx="10"/>
          </p:nvPr>
        </p:nvSpPr>
        <p:spPr>
          <a:xfrm>
            <a:off x="520700" y="1519239"/>
            <a:ext cx="8154988" cy="4160062"/>
          </a:xfrm>
        </p:spPr>
        <p:txBody>
          <a:bodyPr/>
          <a:lstStyle/>
          <a:p>
            <a:pPr lvl="0"/>
            <a:r>
              <a:rPr lang="en-US" smtClean="0"/>
              <a:t>Click to edit Master text styles</a:t>
            </a:r>
          </a:p>
        </p:txBody>
      </p:sp>
      <p:sp>
        <p:nvSpPr>
          <p:cNvPr id="5" name="Title 4"/>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xmlns="" val="468890330"/>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ab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Table Placeholder 3"/>
          <p:cNvSpPr>
            <a:spLocks noGrp="1"/>
          </p:cNvSpPr>
          <p:nvPr>
            <p:ph type="tbl" sz="quarter" idx="10"/>
          </p:nvPr>
        </p:nvSpPr>
        <p:spPr>
          <a:xfrm>
            <a:off x="520700" y="1519238"/>
            <a:ext cx="8154988" cy="4879975"/>
          </a:xfrm>
        </p:spPr>
        <p:txBody>
          <a:bodyPr/>
          <a:lstStyle/>
          <a:p>
            <a:r>
              <a:rPr lang="en-US" smtClean="0"/>
              <a:t>Click icon to add table</a:t>
            </a:r>
            <a:endParaRPr lang="de-DE"/>
          </a:p>
        </p:txBody>
      </p:sp>
      <p:pic>
        <p:nvPicPr>
          <p:cNvPr id="4" name="Picture 3" descr="BMC_logo_main_gloss_square.png"/>
          <p:cNvPicPr>
            <a:picLocks noChangeAspect="1"/>
          </p:cNvPicPr>
          <p:nvPr/>
        </p:nvPicPr>
        <p:blipFill>
          <a:blip r:embed="rId2" cstate="email"/>
          <a:stretch>
            <a:fillRect/>
          </a:stretch>
        </p:blipFill>
        <p:spPr>
          <a:xfrm>
            <a:off x="5562132" y="-450060"/>
            <a:ext cx="1538748" cy="1538748"/>
          </a:xfrm>
          <a:prstGeom prst="rect">
            <a:avLst/>
          </a:prstGeom>
        </p:spPr>
      </p:pic>
    </p:spTree>
    <p:extLst>
      <p:ext uri="{BB962C8B-B14F-4D97-AF65-F5344CB8AC3E}">
        <p14:creationId xmlns:p14="http://schemas.microsoft.com/office/powerpoint/2010/main" xmlns="" val="105480165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5095645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_basic grid">
    <p:spTree>
      <p:nvGrpSpPr>
        <p:cNvPr id="1" name=""/>
        <p:cNvGrpSpPr/>
        <p:nvPr/>
      </p:nvGrpSpPr>
      <p:grpSpPr>
        <a:xfrm>
          <a:off x="0" y="0"/>
          <a:ext cx="0" cy="0"/>
          <a:chOff x="0" y="0"/>
          <a:chExt cx="0" cy="0"/>
        </a:xfrm>
      </p:grpSpPr>
      <p:sp>
        <p:nvSpPr>
          <p:cNvPr id="3" name="Titel 1"/>
          <p:cNvSpPr>
            <a:spLocks noGrp="1"/>
          </p:cNvSpPr>
          <p:nvPr>
            <p:ph type="title" hasCustomPrompt="1"/>
          </p:nvPr>
        </p:nvSpPr>
        <p:spPr>
          <a:xfrm>
            <a:off x="3635897" y="2996952"/>
            <a:ext cx="1800200" cy="504056"/>
          </a:xfrm>
        </p:spPr>
        <p:txBody>
          <a:bodyPr/>
          <a:lstStyle>
            <a:lvl1pPr>
              <a:defRPr sz="3000">
                <a:solidFill>
                  <a:srgbClr val="999999"/>
                </a:solidFill>
              </a:defRPr>
            </a:lvl1pPr>
          </a:lstStyle>
          <a:p>
            <a:r>
              <a:rPr lang="de-DE" dirty="0" smtClean="0">
                <a:latin typeface="Calibri" charset="0"/>
                <a:ea typeface="Calibri" charset="0"/>
              </a:rPr>
              <a:t>Basic </a:t>
            </a:r>
            <a:r>
              <a:rPr lang="de-DE" dirty="0" err="1" smtClean="0">
                <a:latin typeface="Calibri" charset="0"/>
                <a:ea typeface="Calibri" charset="0"/>
              </a:rPr>
              <a:t>Grid</a:t>
            </a:r>
            <a:endParaRPr lang="de-DE" dirty="0">
              <a:latin typeface="Calibri" charset="0"/>
              <a:ea typeface="Calibri" charset="0"/>
            </a:endParaRPr>
          </a:p>
        </p:txBody>
      </p:sp>
      <p:grpSp>
        <p:nvGrpSpPr>
          <p:cNvPr id="2" name="Gruppierung 26"/>
          <p:cNvGrpSpPr/>
          <p:nvPr/>
        </p:nvGrpSpPr>
        <p:grpSpPr>
          <a:xfrm>
            <a:off x="503999" y="908720"/>
            <a:ext cx="8172000" cy="5974680"/>
            <a:chOff x="539552" y="908720"/>
            <a:chExt cx="8157581" cy="5974680"/>
          </a:xfrm>
        </p:grpSpPr>
        <p:cxnSp>
          <p:nvCxnSpPr>
            <p:cNvPr id="5" name="Gerade Verbindung 8"/>
            <p:cNvCxnSpPr>
              <a:cxnSpLocks noChangeShapeType="1"/>
            </p:cNvCxnSpPr>
            <p:nvPr/>
          </p:nvCxnSpPr>
          <p:spPr bwMode="auto">
            <a:xfrm>
              <a:off x="546755" y="927770"/>
              <a:ext cx="0" cy="5949280"/>
            </a:xfrm>
            <a:prstGeom prst="line">
              <a:avLst/>
            </a:prstGeom>
            <a:noFill/>
            <a:ln w="9525">
              <a:solidFill>
                <a:schemeClr val="accent4"/>
              </a:solidFill>
              <a:round/>
              <a:headEnd/>
              <a:tailEnd/>
            </a:ln>
            <a:extLst>
              <a:ext uri="{909E8E84-426E-40DD-AFC4-6F175D3DCCD1}">
                <a14:hiddenFill xmlns:a14="http://schemas.microsoft.com/office/drawing/2010/main" xmlns="">
                  <a:noFill/>
                </a14:hiddenFill>
              </a:ext>
            </a:extLst>
          </p:spPr>
        </p:cxnSp>
        <p:cxnSp>
          <p:nvCxnSpPr>
            <p:cNvPr id="6" name="Gerade Verbindung 9"/>
            <p:cNvCxnSpPr>
              <a:cxnSpLocks noChangeShapeType="1"/>
            </p:cNvCxnSpPr>
            <p:nvPr/>
          </p:nvCxnSpPr>
          <p:spPr bwMode="auto">
            <a:xfrm>
              <a:off x="8690163" y="908720"/>
              <a:ext cx="0" cy="5974680"/>
            </a:xfrm>
            <a:prstGeom prst="line">
              <a:avLst/>
            </a:prstGeom>
            <a:noFill/>
            <a:ln w="9525">
              <a:solidFill>
                <a:schemeClr val="accent4"/>
              </a:solidFill>
              <a:round/>
              <a:headEnd/>
              <a:tailEnd/>
            </a:ln>
            <a:extLst>
              <a:ext uri="{909E8E84-426E-40DD-AFC4-6F175D3DCCD1}">
                <a14:hiddenFill xmlns:a14="http://schemas.microsoft.com/office/drawing/2010/main" xmlns="">
                  <a:noFill/>
                </a14:hiddenFill>
              </a:ext>
            </a:extLst>
          </p:spPr>
        </p:cxnSp>
        <p:cxnSp>
          <p:nvCxnSpPr>
            <p:cNvPr id="7" name="Gerade Verbindung 6"/>
            <p:cNvCxnSpPr>
              <a:cxnSpLocks noChangeShapeType="1"/>
            </p:cNvCxnSpPr>
            <p:nvPr/>
          </p:nvCxnSpPr>
          <p:spPr bwMode="auto">
            <a:xfrm>
              <a:off x="553105" y="1162099"/>
              <a:ext cx="8143200" cy="0"/>
            </a:xfrm>
            <a:prstGeom prst="line">
              <a:avLst/>
            </a:prstGeom>
            <a:noFill/>
            <a:ln w="9525">
              <a:solidFill>
                <a:schemeClr val="accent4"/>
              </a:solidFill>
              <a:prstDash val="dash"/>
              <a:round/>
              <a:headEnd/>
              <a:tailEnd/>
            </a:ln>
            <a:extLst>
              <a:ext uri="{909E8E84-426E-40DD-AFC4-6F175D3DCCD1}">
                <a14:hiddenFill xmlns:a14="http://schemas.microsoft.com/office/drawing/2010/main" xmlns="">
                  <a:noFill/>
                </a14:hiddenFill>
              </a:ext>
            </a:extLst>
          </p:spPr>
        </p:cxnSp>
        <p:cxnSp>
          <p:nvCxnSpPr>
            <p:cNvPr id="8" name="Gerade Verbindung 7"/>
            <p:cNvCxnSpPr>
              <a:cxnSpLocks noChangeShapeType="1"/>
            </p:cNvCxnSpPr>
            <p:nvPr/>
          </p:nvCxnSpPr>
          <p:spPr bwMode="auto">
            <a:xfrm flipV="1">
              <a:off x="539552" y="912813"/>
              <a:ext cx="8157581" cy="16623"/>
            </a:xfrm>
            <a:prstGeom prst="line">
              <a:avLst/>
            </a:prstGeom>
            <a:noFill/>
            <a:ln w="9525">
              <a:solidFill>
                <a:schemeClr val="accent4"/>
              </a:solidFill>
              <a:prstDash val="solid"/>
              <a:round/>
              <a:headEnd/>
              <a:tailEnd/>
            </a:ln>
            <a:extLst>
              <a:ext uri="{909E8E84-426E-40DD-AFC4-6F175D3DCCD1}">
                <a14:hiddenFill xmlns:a14="http://schemas.microsoft.com/office/drawing/2010/main" xmlns="">
                  <a:noFill/>
                </a14:hiddenFill>
              </a:ext>
            </a:extLst>
          </p:spPr>
        </p:cxnSp>
        <p:cxnSp>
          <p:nvCxnSpPr>
            <p:cNvPr id="9" name="Gerade Verbindung 12"/>
            <p:cNvCxnSpPr>
              <a:cxnSpLocks noChangeShapeType="1"/>
            </p:cNvCxnSpPr>
            <p:nvPr userDrawn="1"/>
          </p:nvCxnSpPr>
          <p:spPr bwMode="auto">
            <a:xfrm>
              <a:off x="557521" y="6390000"/>
              <a:ext cx="8129433" cy="0"/>
            </a:xfrm>
            <a:prstGeom prst="line">
              <a:avLst/>
            </a:prstGeom>
            <a:noFill/>
            <a:ln w="9525">
              <a:solidFill>
                <a:schemeClr val="accent4"/>
              </a:solidFill>
              <a:prstDash val="solid"/>
              <a:round/>
              <a:headEnd/>
              <a:tailEnd/>
            </a:ln>
            <a:extLst>
              <a:ext uri="{909E8E84-426E-40DD-AFC4-6F175D3DCCD1}">
                <a14:hiddenFill xmlns:a14="http://schemas.microsoft.com/office/drawing/2010/main" xmlns="">
                  <a:noFill/>
                </a14:hiddenFill>
              </a:ext>
            </a:extLst>
          </p:spPr>
        </p:cxnSp>
        <p:cxnSp>
          <p:nvCxnSpPr>
            <p:cNvPr id="10" name="Gerade Verbindung 12"/>
            <p:cNvCxnSpPr>
              <a:cxnSpLocks noChangeShapeType="1"/>
            </p:cNvCxnSpPr>
            <p:nvPr userDrawn="1"/>
          </p:nvCxnSpPr>
          <p:spPr bwMode="auto">
            <a:xfrm>
              <a:off x="546935" y="1514320"/>
              <a:ext cx="8143200" cy="0"/>
            </a:xfrm>
            <a:prstGeom prst="line">
              <a:avLst/>
            </a:prstGeom>
            <a:noFill/>
            <a:ln w="9525">
              <a:solidFill>
                <a:schemeClr val="accent4"/>
              </a:solidFill>
              <a:prstDash val="solid"/>
              <a:round/>
              <a:headEnd/>
              <a:tailEnd/>
            </a:ln>
            <a:extLst>
              <a:ext uri="{909E8E84-426E-40DD-AFC4-6F175D3DCCD1}">
                <a14:hiddenFill xmlns:a14="http://schemas.microsoft.com/office/drawing/2010/main" xmlns="">
                  <a:noFill/>
                </a14:hiddenFill>
              </a:ext>
            </a:extLst>
          </p:spPr>
        </p:cxnSp>
      </p:grpSp>
      <p:pic>
        <p:nvPicPr>
          <p:cNvPr id="11" name="Picture 10" descr="BMC_logo_main_gloss_square.png"/>
          <p:cNvPicPr>
            <a:picLocks noChangeAspect="1"/>
          </p:cNvPicPr>
          <p:nvPr/>
        </p:nvPicPr>
        <p:blipFill>
          <a:blip r:embed="rId2" cstate="email"/>
          <a:stretch>
            <a:fillRect/>
          </a:stretch>
        </p:blipFill>
        <p:spPr>
          <a:xfrm>
            <a:off x="5562132" y="-450060"/>
            <a:ext cx="1538748" cy="1538748"/>
          </a:xfrm>
          <a:prstGeom prst="rect">
            <a:avLst/>
          </a:prstGeom>
        </p:spPr>
      </p:pic>
    </p:spTree>
    <p:extLst>
      <p:ext uri="{BB962C8B-B14F-4D97-AF65-F5344CB8AC3E}">
        <p14:creationId xmlns:p14="http://schemas.microsoft.com/office/powerpoint/2010/main" xmlns="" val="3127525286"/>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GB">
              <a:solidFill>
                <a:srgbClr val="002143"/>
              </a:solidFill>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solidFill>
                <a:srgbClr val="002143"/>
              </a:solidFill>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D006464-373D-40C8-8F40-7147896861A3}" type="slidenum">
              <a:rPr lang="en-GB">
                <a:solidFill>
                  <a:srgbClr val="002143"/>
                </a:solidFill>
              </a:rPr>
              <a:pPr>
                <a:defRPr/>
              </a:pPr>
              <a:t>‹#›</a:t>
            </a:fld>
            <a:endParaRPr lang="en-GB">
              <a:solidFill>
                <a:srgbClr val="002143"/>
              </a:solidFill>
            </a:endParaRPr>
          </a:p>
        </p:txBody>
      </p:sp>
    </p:spTree>
    <p:extLst>
      <p:ext uri="{BB962C8B-B14F-4D97-AF65-F5344CB8AC3E}">
        <p14:creationId xmlns:p14="http://schemas.microsoft.com/office/powerpoint/2010/main" xmlns="" val="423978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GB">
              <a:solidFill>
                <a:srgbClr val="002143"/>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solidFill>
                <a:srgbClr val="002143"/>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lgn="r">
              <a:defRPr/>
            </a:pPr>
            <a:fld id="{7FB41B17-BD7D-407F-975C-2F08F1F11B17}" type="slidenum">
              <a:rPr lang="en-GB" smtClean="0">
                <a:solidFill>
                  <a:srgbClr val="002143"/>
                </a:solidFill>
              </a:rPr>
              <a:pPr algn="r">
                <a:defRPr/>
              </a:pPr>
              <a:t>‹#›</a:t>
            </a:fld>
            <a:endParaRPr lang="en-GB" dirty="0">
              <a:solidFill>
                <a:srgbClr val="002143"/>
              </a:solidFill>
            </a:endParaRPr>
          </a:p>
        </p:txBody>
      </p:sp>
    </p:spTree>
    <p:extLst>
      <p:ext uri="{BB962C8B-B14F-4D97-AF65-F5344CB8AC3E}">
        <p14:creationId xmlns:p14="http://schemas.microsoft.com/office/powerpoint/2010/main" xmlns="" val="1479855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9" name="Rectangle 5"/>
          <p:cNvSpPr>
            <a:spLocks noGrp="1" noChangeArrowheads="1"/>
          </p:cNvSpPr>
          <p:nvPr>
            <p:ph type="title"/>
          </p:nvPr>
        </p:nvSpPr>
        <p:spPr bwMode="auto">
          <a:xfrm>
            <a:off x="520700" y="918000"/>
            <a:ext cx="8155238" cy="304699"/>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p>
            <a:pPr lvl="0"/>
            <a:r>
              <a:rPr lang="de-DE" dirty="0" smtClean="0"/>
              <a:t>Click </a:t>
            </a:r>
            <a:r>
              <a:rPr lang="de-DE" dirty="0" err="1" smtClean="0"/>
              <a:t>to</a:t>
            </a:r>
            <a:r>
              <a:rPr lang="de-DE" dirty="0" smtClean="0"/>
              <a:t> </a:t>
            </a:r>
            <a:r>
              <a:rPr lang="de-DE" dirty="0" err="1" smtClean="0"/>
              <a:t>edit</a:t>
            </a:r>
            <a:r>
              <a:rPr lang="de-DE" dirty="0" smtClean="0"/>
              <a:t> Headline</a:t>
            </a:r>
            <a:endParaRPr lang="de-DE" dirty="0"/>
          </a:p>
        </p:txBody>
      </p:sp>
      <p:sp>
        <p:nvSpPr>
          <p:cNvPr id="14340" name="Rectangle 6"/>
          <p:cNvSpPr>
            <a:spLocks noGrp="1" noChangeArrowheads="1"/>
          </p:cNvSpPr>
          <p:nvPr>
            <p:ph type="body" idx="1"/>
          </p:nvPr>
        </p:nvSpPr>
        <p:spPr bwMode="auto">
          <a:xfrm>
            <a:off x="520700" y="1512000"/>
            <a:ext cx="8155238" cy="48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Autofit/>
          </a:bodyPr>
          <a:lstStyle/>
          <a:p>
            <a:pPr marL="0" marR="0" lvl="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a:pPr>
            <a:r>
              <a:rPr lang="de-DE" dirty="0" smtClean="0"/>
              <a:t>Click </a:t>
            </a:r>
            <a:r>
              <a:rPr lang="de-DE" dirty="0" err="1" smtClean="0"/>
              <a:t>to</a:t>
            </a:r>
            <a:r>
              <a:rPr lang="de-DE" dirty="0" smtClean="0"/>
              <a:t> </a:t>
            </a:r>
            <a:r>
              <a:rPr lang="de-DE" dirty="0" err="1" smtClean="0"/>
              <a:t>edit</a:t>
            </a:r>
            <a:r>
              <a:rPr lang="de-DE" dirty="0" smtClean="0"/>
              <a:t> </a:t>
            </a:r>
            <a:r>
              <a:rPr lang="de-DE" dirty="0" err="1" smtClean="0"/>
              <a:t>text</a:t>
            </a:r>
            <a:r>
              <a:rPr lang="de-DE" dirty="0" smtClean="0"/>
              <a:t> </a:t>
            </a:r>
          </a:p>
          <a:p>
            <a:pPr marL="0" marR="0" lvl="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a:pP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t</a:t>
            </a:r>
            <a:r>
              <a:rPr lang="de-DE" dirty="0" err="1" smtClean="0"/>
              <a: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r>
              <a:rPr lang="de-DE" dirty="0" err="1" smtClean="0"/>
              <a:t>text</a:t>
            </a:r>
            <a:r>
              <a:rPr lang="de-DE" dirty="0" smtClean="0"/>
              <a:t> </a:t>
            </a:r>
          </a:p>
        </p:txBody>
      </p:sp>
      <p:pic>
        <p:nvPicPr>
          <p:cNvPr id="8" name="Bild 1" descr="Kopfbalken.png"/>
          <p:cNvPicPr>
            <a:picLocks/>
          </p:cNvPicPr>
          <p:nvPr/>
        </p:nvPicPr>
        <p:blipFill>
          <a:blip r:embed="rId13" cstate="email">
            <a:extLst>
              <a:ext uri="{28A0092B-C50C-407E-A947-70E740481C1C}">
                <a14:useLocalDpi xmlns:a14="http://schemas.microsoft.com/office/drawing/2010/main" xmlns="" val="0"/>
              </a:ext>
            </a:extLst>
          </a:blip>
          <a:stretch>
            <a:fillRect/>
          </a:stretch>
        </p:blipFill>
        <p:spPr>
          <a:xfrm>
            <a:off x="203835" y="0"/>
            <a:ext cx="8940165" cy="612000"/>
          </a:xfrm>
          <a:prstGeom prst="rect">
            <a:avLst/>
          </a:prstGeom>
        </p:spPr>
      </p:pic>
      <p:sp>
        <p:nvSpPr>
          <p:cNvPr id="9" name="Rectangle 8"/>
          <p:cNvSpPr>
            <a:spLocks noChangeArrowheads="1"/>
          </p:cNvSpPr>
          <p:nvPr/>
        </p:nvSpPr>
        <p:spPr bwMode="auto">
          <a:xfrm>
            <a:off x="522000" y="212400"/>
            <a:ext cx="4050000" cy="156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180000" rIns="0" bIns="36000" anchor="ctr"/>
          <a:lstStyle/>
          <a:p>
            <a:pPr>
              <a:spcBef>
                <a:spcPct val="0"/>
              </a:spcBef>
            </a:pPr>
            <a:endParaRPr lang="en-US" sz="900" dirty="0" smtClean="0">
              <a:solidFill>
                <a:srgbClr val="8C8C8C"/>
              </a:solidFill>
              <a:ea typeface="微软雅黑" pitchFamily="34" charset="-122"/>
              <a:cs typeface="Calibri" charset="0"/>
            </a:endParaRPr>
          </a:p>
          <a:p>
            <a:pPr>
              <a:spcBef>
                <a:spcPct val="0"/>
              </a:spcBef>
            </a:pPr>
            <a:endParaRPr lang="de-DE" sz="900" b="1" dirty="0">
              <a:solidFill>
                <a:srgbClr val="002143"/>
              </a:solidFill>
              <a:ea typeface="微软雅黑" pitchFamily="34" charset="-122"/>
              <a:cs typeface="Geneva" charset="0"/>
            </a:endParaRPr>
          </a:p>
        </p:txBody>
      </p:sp>
      <p:sp>
        <p:nvSpPr>
          <p:cNvPr id="13" name="Abgerundetes Rechteck 8"/>
          <p:cNvSpPr/>
          <p:nvPr/>
        </p:nvSpPr>
        <p:spPr bwMode="auto">
          <a:xfrm flipV="1">
            <a:off x="0" y="0"/>
            <a:ext cx="180000" cy="369332"/>
          </a:xfrm>
          <a:prstGeom prst="roundRect">
            <a:avLst>
              <a:gd name="adj" fmla="val 0"/>
            </a:avLst>
          </a:prstGeom>
          <a:gradFill flip="none" rotWithShape="1">
            <a:gsLst>
              <a:gs pos="10000">
                <a:schemeClr val="accent2"/>
              </a:gs>
              <a:gs pos="100000">
                <a:schemeClr val="accent1"/>
              </a:gs>
            </a:gsLst>
            <a:lin ang="16200000" scaled="0"/>
            <a:tileRect/>
          </a:gradFill>
          <a:ln w="9525" cap="flat" cmpd="sng" algn="ctr">
            <a:noFill/>
            <a:prstDash val="solid"/>
            <a:round/>
            <a:headEnd type="none" w="med" len="med"/>
            <a:tailEnd type="none" w="med" len="med"/>
          </a:ln>
          <a:effectLst/>
        </p:spPr>
        <p:txBody>
          <a:bodyPr wrap="square">
            <a:spAutoFit/>
          </a:bodyPr>
          <a:lstStyle/>
          <a:p>
            <a:pPr>
              <a:defRPr/>
            </a:pPr>
            <a:endParaRPr lang="de-DE" dirty="0">
              <a:solidFill>
                <a:srgbClr val="002143"/>
              </a:solidFill>
              <a:ea typeface="微软雅黑" pitchFamily="34" charset="-122"/>
              <a:cs typeface="Geneva" charset="0"/>
            </a:endParaRPr>
          </a:p>
        </p:txBody>
      </p:sp>
      <p:cxnSp>
        <p:nvCxnSpPr>
          <p:cNvPr id="10" name="Gerade Verbindung 9"/>
          <p:cNvCxnSpPr/>
          <p:nvPr/>
        </p:nvCxnSpPr>
        <p:spPr bwMode="auto">
          <a:xfrm>
            <a:off x="7350409" y="115888"/>
            <a:ext cx="0" cy="360362"/>
          </a:xfrm>
          <a:prstGeom prst="line">
            <a:avLst/>
          </a:prstGeom>
          <a:solidFill>
            <a:srgbClr val="D1DDE9"/>
          </a:solidFill>
          <a:ln w="9525" cap="flat" cmpd="sng" algn="ctr">
            <a:solidFill>
              <a:schemeClr val="bg1">
                <a:lumMod val="75000"/>
              </a:schemeClr>
            </a:solidFill>
            <a:prstDash val="solid"/>
            <a:round/>
            <a:headEnd type="none" w="med" len="med"/>
            <a:tailEnd type="none" w="med" len="med"/>
          </a:ln>
          <a:effectLst/>
        </p:spPr>
      </p:cxnSp>
      <p:pic>
        <p:nvPicPr>
          <p:cNvPr id="11" name="Bild 10" descr="Springer_pms.png"/>
          <p:cNvPicPr>
            <a:picLocks noChangeAspect="1"/>
          </p:cNvPicPr>
          <p:nvPr/>
        </p:nvPicPr>
        <p:blipFill>
          <a:blip r:embed="rId14" cstate="email">
            <a:extLst>
              <a:ext uri="{28A0092B-C50C-407E-A947-70E740481C1C}">
                <a14:useLocalDpi xmlns:a14="http://schemas.microsoft.com/office/drawing/2010/main" xmlns="" val="0"/>
              </a:ext>
            </a:extLst>
          </a:blip>
          <a:stretch>
            <a:fillRect/>
          </a:stretch>
        </p:blipFill>
        <p:spPr>
          <a:xfrm>
            <a:off x="7598833" y="141817"/>
            <a:ext cx="1118362" cy="296926"/>
          </a:xfrm>
          <a:prstGeom prst="rect">
            <a:avLst/>
          </a:prstGeom>
        </p:spPr>
      </p:pic>
      <p:pic>
        <p:nvPicPr>
          <p:cNvPr id="12" name="Picture 11" descr="BMC_logo_main_gloss_square.png"/>
          <p:cNvPicPr>
            <a:picLocks noChangeAspect="1"/>
          </p:cNvPicPr>
          <p:nvPr/>
        </p:nvPicPr>
        <p:blipFill>
          <a:blip r:embed="rId15" cstate="email"/>
          <a:stretch>
            <a:fillRect/>
          </a:stretch>
        </p:blipFill>
        <p:spPr>
          <a:xfrm>
            <a:off x="5724128" y="-459432"/>
            <a:ext cx="1538748" cy="1538748"/>
          </a:xfrm>
          <a:prstGeom prst="rect">
            <a:avLst/>
          </a:prstGeom>
        </p:spPr>
      </p:pic>
    </p:spTree>
    <p:extLst>
      <p:ext uri="{BB962C8B-B14F-4D97-AF65-F5344CB8AC3E}">
        <p14:creationId xmlns:p14="http://schemas.microsoft.com/office/powerpoint/2010/main" xmlns="" val="410184920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6" r:id="rId10"/>
    <p:sldLayoutId id="2147483687" r:id="rId11"/>
  </p:sldLayoutIdLst>
  <p:transition spd="slow"/>
  <p:timing>
    <p:tnLst>
      <p:par>
        <p:cTn id="1" dur="indefinite" restart="never" nodeType="tmRoot"/>
      </p:par>
    </p:tnLst>
  </p:timing>
  <p:txStyles>
    <p:title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p:titleStyle>
    <p:body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lang="de-DE" sz="1800" baseline="0">
          <a:solidFill>
            <a:schemeClr val="tx2"/>
          </a:solidFill>
          <a:latin typeface="Calibri"/>
          <a:ea typeface="微软雅黑" pitchFamily="34" charset="-122"/>
          <a:cs typeface="ヒラギノ角ゴ Pro W3" pitchFamily="-65" charset="-128"/>
        </a:defRPr>
      </a:lvl1pPr>
      <a:lvl2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ヒラギノ角ゴ Pro W3" charset="-128"/>
          <a:cs typeface="ヒラギノ角ゴ Pro W3" charset="0"/>
        </a:defRPr>
      </a:lvl2pPr>
      <a:lvl3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ＭＳ Ｐゴシック" charset="0"/>
          <a:cs typeface="Geneva" charset="-128"/>
        </a:defRPr>
      </a:lvl3pPr>
      <a:lvl4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4pPr>
      <a:lvl5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5pPr>
      <a:lvl6pPr marL="13985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6pPr>
      <a:lvl7pPr marL="18557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7pPr>
      <a:lvl8pPr marL="23129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8pPr>
      <a:lvl9pPr marL="27701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equator-network.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www.biomedcentral.com/1741-7015/13/20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26.pn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png"/><Relationship Id="rId7" Type="http://schemas.openxmlformats.org/officeDocument/2006/relationships/image" Target="../media/image32.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gif"/><Relationship Id="rId5" Type="http://schemas.openxmlformats.org/officeDocument/2006/relationships/image" Target="../media/image30.gif"/><Relationship Id="rId10" Type="http://schemas.openxmlformats.org/officeDocument/2006/relationships/image" Target="../media/image35.gif"/><Relationship Id="rId4" Type="http://schemas.openxmlformats.org/officeDocument/2006/relationships/image" Target="../media/image29.png"/><Relationship Id="rId9" Type="http://schemas.openxmlformats.org/officeDocument/2006/relationships/image" Target="../media/image34.gif"/></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cast.org.cn/n35081/n35096/n10225918/16658364.html" TargetMode="External"/><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8.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pnas.org/content/109/42/17028.abstract"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hyperlink" Target="http://www.biomedcentral.com/1471-2458/14/748/figure/F1" TargetMode="External"/><Relationship Id="rId2" Type="http://schemas.openxmlformats.org/officeDocument/2006/relationships/hyperlink" Target="http://www.biomedcentral.com/1471-2458/14/748" TargetMode="Externa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hyperlink" Target="http://www.trialsjournal.com/content/16/1/418" TargetMode="External"/><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jcb.rupress.org/content/166/1/11.full"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icmje.org/recommendations/browse/roles-and-responsibilities/defining-the-role-of-authors-and-contributors.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hyperlink" Target="mailto:china@biomedcentral.com" TargetMode="External"/><Relationship Id="rId5" Type="http://schemas.openxmlformats.org/officeDocument/2006/relationships/hyperlink" Target="mailto:bailu.xu@biomedcentral.com" TargetMode="Externa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9912" y="4165600"/>
            <a:ext cx="5364088" cy="470898"/>
          </a:xfrm>
        </p:spPr>
        <p:txBody>
          <a:bodyPr/>
          <a:lstStyle/>
          <a:p>
            <a:r>
              <a:rPr lang="zh-CN" alt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论文</a:t>
            </a:r>
            <a:r>
              <a:rPr lang="zh-CN"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发表的规范与技巧</a:t>
            </a:r>
            <a:endParaRPr lang="en-GB"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3779912" y="5661248"/>
            <a:ext cx="4392488" cy="1152128"/>
          </a:xfrm>
          <a:prstGeom prst="rect">
            <a:avLst/>
          </a:prstGeom>
          <a:noFill/>
        </p:spPr>
        <p:txBody>
          <a:bodyPr wrap="square" lIns="0" tIns="0" rIns="0" bIns="0" rtlCol="0">
            <a:noAutofit/>
          </a:bodyPr>
          <a:lstStyle/>
          <a:p>
            <a:pPr>
              <a:buClr>
                <a:srgbClr val="0176C3"/>
              </a:buClr>
              <a:buSzPct val="100000"/>
            </a:pPr>
            <a:endParaRPr lang="en-GB" dirty="0" smtClean="0">
              <a:solidFill>
                <a:srgbClr val="FFFFFF"/>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bwMode="auto">
          <a:xfrm>
            <a:off x="3793356" y="5528148"/>
            <a:ext cx="5364088" cy="664797"/>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3400" b="0" i="0" spc="30">
                <a:solidFill>
                  <a:schemeClr val="bg1"/>
                </a:solidFill>
                <a:latin typeface="+mj-lt"/>
                <a:ea typeface="Calibri"/>
                <a:cs typeface="Cambria"/>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r>
              <a:rPr lang="zh-CN" altLang="en-US" sz="2400" b="1" kern="0" dirty="0">
                <a:solidFill>
                  <a:srgbClr val="FFFFFF"/>
                </a:solidFill>
                <a:latin typeface="微软雅黑" pitchFamily="34" charset="-122"/>
                <a:ea typeface="微软雅黑" pitchFamily="34" charset="-122"/>
                <a:cs typeface="Times New Roman" panose="02020603050405020304" pitchFamily="18" charset="0"/>
              </a:rPr>
              <a:t>徐白露</a:t>
            </a:r>
            <a:endParaRPr lang="en-US" altLang="zh-CN" sz="2400" b="1" kern="0" dirty="0" smtClean="0">
              <a:solidFill>
                <a:srgbClr val="FFFFFF"/>
              </a:solidFill>
              <a:latin typeface="微软雅黑" pitchFamily="34" charset="-122"/>
              <a:ea typeface="微软雅黑" pitchFamily="34" charset="-122"/>
              <a:cs typeface="Times New Roman" panose="02020603050405020304" pitchFamily="18" charset="0"/>
            </a:endParaRPr>
          </a:p>
          <a:p>
            <a:r>
              <a:rPr lang="en-GB" sz="2400" kern="0" dirty="0">
                <a:solidFill>
                  <a:srgbClr val="FFFFFF"/>
                </a:solidFill>
                <a:latin typeface="微软雅黑" pitchFamily="34" charset="-122"/>
                <a:ea typeface="微软雅黑" pitchFamily="34" charset="-122"/>
                <a:cs typeface="Times New Roman" panose="02020603050405020304" pitchFamily="18" charset="0"/>
              </a:rPr>
              <a:t>BioMed </a:t>
            </a:r>
            <a:r>
              <a:rPr lang="en-GB" sz="2400" kern="0" dirty="0" smtClean="0">
                <a:solidFill>
                  <a:srgbClr val="FFFFFF"/>
                </a:solidFill>
                <a:latin typeface="微软雅黑" pitchFamily="34" charset="-122"/>
                <a:ea typeface="微软雅黑" pitchFamily="34" charset="-122"/>
                <a:cs typeface="Times New Roman" panose="02020603050405020304" pitchFamily="18" charset="0"/>
              </a:rPr>
              <a:t>Central </a:t>
            </a:r>
            <a:r>
              <a:rPr lang="zh-CN" altLang="en-US" sz="2400" kern="0" dirty="0" smtClean="0">
                <a:solidFill>
                  <a:srgbClr val="FFFFFF"/>
                </a:solidFill>
                <a:latin typeface="微软雅黑" pitchFamily="34" charset="-122"/>
                <a:ea typeface="微软雅黑" pitchFamily="34" charset="-122"/>
                <a:cs typeface="Times New Roman" panose="02020603050405020304" pitchFamily="18" charset="0"/>
              </a:rPr>
              <a:t>中国区培训主管</a:t>
            </a:r>
            <a:endParaRPr lang="en-US" altLang="zh-CN" sz="2400" kern="0" dirty="0" smtClean="0">
              <a:solidFill>
                <a:srgbClr val="FFFFFF"/>
              </a:solidFill>
              <a:latin typeface="微软雅黑" pitchFamily="34" charset="-122"/>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323362823"/>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32399"/>
          </a:xfrm>
        </p:spPr>
        <p:txBody>
          <a:bodyPr/>
          <a:lstStyle/>
          <a:p>
            <a:r>
              <a:rPr lang="en-GB" sz="2400" dirty="0" smtClean="0">
                <a:latin typeface="Times New Roman" panose="02020603050405020304" pitchFamily="18" charset="0"/>
                <a:cs typeface="Times New Roman" panose="02020603050405020304" pitchFamily="18" charset="0"/>
              </a:rPr>
              <a:t>About BioMed Central</a:t>
            </a:r>
            <a:endParaRPr lang="en-GB" sz="2400" dirty="0">
              <a:latin typeface="Times New Roman" panose="02020603050405020304" pitchFamily="18" charset="0"/>
              <a:cs typeface="Times New Roman" panose="02020603050405020304" pitchFamily="18" charset="0"/>
            </a:endParaRPr>
          </a:p>
        </p:txBody>
      </p:sp>
      <p:sp>
        <p:nvSpPr>
          <p:cNvPr id="5" name="Rectangle 3"/>
          <p:cNvSpPr txBox="1">
            <a:spLocks noGrp="1" noChangeArrowheads="1"/>
          </p:cNvSpPr>
          <p:nvPr>
            <p:ph idx="11"/>
          </p:nvPr>
        </p:nvSpPr>
        <p:spPr bwMode="auto">
          <a:xfrm>
            <a:off x="522000" y="908720"/>
            <a:ext cx="8082448" cy="4879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ts val="600"/>
              </a:spcAft>
              <a:buClrTx/>
              <a:buSzTx/>
              <a:buFont typeface="Arial" pitchFamily="34" charset="0"/>
              <a:buChar char="•"/>
              <a:tabLst/>
              <a:defRPr/>
            </a:pPr>
            <a:r>
              <a:rPr kumimoji="0" lang="en-US" altLang="en-US" sz="2200" b="1"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First open access publisher </a:t>
            </a:r>
            <a:r>
              <a:rPr kumimoji="0" lang="zh-CN" altLang="en-US" sz="1800" b="1"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最早的开放获取出版社</a:t>
            </a:r>
            <a:endParaRPr kumimoji="0" lang="en-US" altLang="en-US" sz="2200" b="1"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0" marR="0" lvl="0" indent="0" algn="l" defTabSz="914400" rtl="0" eaLnBrk="1" fontAlgn="base" latinLnBrk="0" hangingPunct="1">
              <a:lnSpc>
                <a:spcPct val="100000"/>
              </a:lnSpc>
              <a:spcBef>
                <a:spcPct val="20000"/>
              </a:spcBef>
              <a:spcAft>
                <a:spcPts val="600"/>
              </a:spcAft>
              <a:buClrTx/>
              <a:buSzTx/>
              <a:buNone/>
              <a:tabLst/>
              <a:defRPr/>
            </a:pP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lang="en-US" altLang="en-US" sz="18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  - 15 </a:t>
            </a: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years </a:t>
            </a:r>
            <a:r>
              <a:rPr lang="en-US" altLang="en-US" sz="18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old this year; &gt;290 journals; 30,000 articles + per year</a:t>
            </a:r>
          </a:p>
          <a:p>
            <a:pPr marL="0" marR="0" lvl="0" indent="0" algn="l" defTabSz="914400" rtl="0" eaLnBrk="1" fontAlgn="base" latinLnBrk="0" hangingPunct="1">
              <a:lnSpc>
                <a:spcPct val="100000"/>
              </a:lnSpc>
              <a:spcBef>
                <a:spcPct val="20000"/>
              </a:spcBef>
              <a:spcAft>
                <a:spcPts val="600"/>
              </a:spcAft>
              <a:buClrTx/>
              <a:buSzTx/>
              <a:buNone/>
              <a:tabLst/>
              <a:defRPr/>
            </a:pP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lang="en-US" altLang="en-US" sz="18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     - Now part of Springer Nature</a:t>
            </a:r>
          </a:p>
          <a:p>
            <a:pPr eaLnBrk="1" hangingPunct="1">
              <a:lnSpc>
                <a:spcPct val="100000"/>
              </a:lnSpc>
              <a:spcAft>
                <a:spcPts val="600"/>
              </a:spcAft>
              <a:buClrTx/>
              <a:buSzTx/>
              <a:defRPr/>
            </a:pPr>
            <a:r>
              <a:rPr kumimoji="0" lang="en-US" altLang="en-US" sz="2200" b="1"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Every research article is:  </a:t>
            </a:r>
            <a:r>
              <a:rPr kumimoji="0" lang="zh-CN" altLang="en-US" sz="1800" b="1"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每篇文章都符合以下要求</a:t>
            </a:r>
            <a:endParaRPr kumimoji="0" lang="en-US" altLang="en-US" sz="2200" b="1"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80000"/>
              </a:lnSpc>
              <a:spcBef>
                <a:spcPct val="20000"/>
              </a:spcBef>
              <a:spcAft>
                <a:spcPts val="600"/>
              </a:spcAft>
              <a:buClrTx/>
              <a:buSzTx/>
              <a:buFontTx/>
              <a:buNone/>
              <a:tabLst/>
              <a:defRPr/>
            </a:pPr>
            <a:r>
              <a:rPr kumimoji="0" lang="en-GB" altLang="en-US"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t>
            </a:r>
            <a:r>
              <a:rPr lang="en-GB"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Peer reviewed </a:t>
            </a:r>
            <a:r>
              <a:rPr lang="zh-CN" altLang="en-US" sz="1800" dirty="0">
                <a:solidFill>
                  <a:srgbClr val="0070C0"/>
                </a:solidFill>
                <a:latin typeface="Times New Roman" panose="02020603050405020304" pitchFamily="18" charset="0"/>
                <a:ea typeface="微软雅黑" pitchFamily="34" charset="-122"/>
                <a:cs typeface="Times New Roman" panose="02020603050405020304" pitchFamily="18" charset="0"/>
              </a:rPr>
              <a:t>通过同行评审</a:t>
            </a:r>
            <a:endParaRPr lang="en-GB" altLang="en-US" sz="1800"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80000"/>
              </a:lnSpc>
              <a:spcBef>
                <a:spcPct val="20000"/>
              </a:spcBef>
              <a:spcAft>
                <a:spcPts val="600"/>
              </a:spcAft>
              <a:buClrTx/>
              <a:buSzTx/>
              <a:buFontTx/>
              <a:buNone/>
              <a:tabLst/>
              <a:defRPr/>
            </a:pPr>
            <a:r>
              <a:rPr lang="en-GB"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 Freely and immediately accessible to everyone; CC-BY, </a:t>
            </a:r>
          </a:p>
          <a:p>
            <a:pPr marL="342900" marR="0" lvl="0" indent="-342900" algn="l" defTabSz="914400" rtl="0" eaLnBrk="1" fontAlgn="base" latinLnBrk="0" hangingPunct="1">
              <a:lnSpc>
                <a:spcPct val="80000"/>
              </a:lnSpc>
              <a:spcBef>
                <a:spcPct val="20000"/>
              </a:spcBef>
              <a:spcAft>
                <a:spcPts val="600"/>
              </a:spcAft>
              <a:buClrTx/>
              <a:buSzTx/>
              <a:buFontTx/>
              <a:buNone/>
              <a:tabLst/>
              <a:defRPr/>
            </a:pPr>
            <a:r>
              <a:rPr lang="en-GB" altLang="zh-CN" sz="22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立即对所有人免费开放</a:t>
            </a:r>
            <a:endParaRPr kumimoji="0" lang="en-GB" altLang="en-US" sz="22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eaLnBrk="1" hangingPunct="1">
              <a:lnSpc>
                <a:spcPct val="80000"/>
              </a:lnSpc>
              <a:spcAft>
                <a:spcPts val="600"/>
              </a:spcAft>
              <a:buClrTx/>
              <a:buSzTx/>
              <a:buNone/>
              <a:defRPr/>
            </a:pPr>
            <a:r>
              <a:rPr kumimoji="0" lang="en-US" altLang="en-US"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t>
            </a: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Archived in PubMed Central and other archives</a:t>
            </a:r>
          </a:p>
          <a:p>
            <a:pPr marL="342900" marR="0" lvl="0" indent="-342900" algn="l" defTabSz="914400" rtl="0" eaLnBrk="1" fontAlgn="base" latinLnBrk="0" hangingPunct="1">
              <a:lnSpc>
                <a:spcPct val="80000"/>
              </a:lnSpc>
              <a:spcBef>
                <a:spcPct val="20000"/>
              </a:spcBef>
              <a:spcAft>
                <a:spcPts val="600"/>
              </a:spcAft>
              <a:buClrTx/>
              <a:buSzTx/>
              <a:buFontTx/>
              <a:buNone/>
              <a:tabLst/>
              <a:defRPr/>
            </a:pPr>
            <a:r>
              <a:rPr kumimoji="0" lang="en-US" altLang="zh-CN"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永久存储于</a:t>
            </a:r>
            <a:r>
              <a:rPr kumimoji="0" lang="en-US" altLang="zh-CN"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PubMed Central</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及其他数据库</a:t>
            </a:r>
            <a:endParaRPr kumimoji="0" lang="en-US" altLang="en-US" sz="22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80000"/>
              </a:lnSpc>
              <a:spcBef>
                <a:spcPct val="20000"/>
              </a:spcBef>
              <a:spcAft>
                <a:spcPts val="600"/>
              </a:spcAft>
              <a:buClrTx/>
              <a:buSzTx/>
              <a:buFont typeface="Arial" pitchFamily="34" charset="0"/>
              <a:buChar char="•"/>
              <a:tabLst/>
              <a:defRPr/>
            </a:pPr>
            <a:r>
              <a:rPr kumimoji="0" lang="en-US" altLang="en-US" sz="2200" b="1"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Many journals are: </a:t>
            </a:r>
          </a:p>
          <a:p>
            <a:pPr lvl="0" eaLnBrk="1" hangingPunct="1">
              <a:lnSpc>
                <a:spcPct val="80000"/>
              </a:lnSpc>
              <a:spcAft>
                <a:spcPts val="600"/>
              </a:spcAft>
              <a:buClrTx/>
              <a:buSzTx/>
              <a:buNone/>
              <a:defRPr/>
            </a:pPr>
            <a:r>
              <a:rPr kumimoji="0" lang="en-US" altLang="en-US"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t>
            </a: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Indexed in MEDLINE, </a:t>
            </a:r>
            <a:r>
              <a:rPr lang="en-US" altLang="en-US" sz="1800" dirty="0" err="1">
                <a:solidFill>
                  <a:sysClr val="windowText" lastClr="000000"/>
                </a:solidFill>
                <a:latin typeface="Times New Roman" panose="02020603050405020304" pitchFamily="18" charset="0"/>
                <a:ea typeface="微软雅黑" pitchFamily="34" charset="-122"/>
                <a:cs typeface="Times New Roman" panose="02020603050405020304" pitchFamily="18" charset="0"/>
              </a:rPr>
              <a:t>Biosis</a:t>
            </a: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(all biology titles)</a:t>
            </a:r>
          </a:p>
          <a:p>
            <a:pPr lvl="0" eaLnBrk="1" hangingPunct="1">
              <a:lnSpc>
                <a:spcPct val="80000"/>
              </a:lnSpc>
              <a:spcAft>
                <a:spcPts val="600"/>
              </a:spcAft>
              <a:buClrTx/>
              <a:buSzTx/>
              <a:buNone/>
              <a:defRPr/>
            </a:pPr>
            <a:r>
              <a:rPr lang="en-US" altLang="en-US"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 Tracked by Thomson-Reuters for Impact Factors</a:t>
            </a:r>
          </a:p>
          <a:p>
            <a:pPr marL="342900" marR="0" lvl="0" indent="-342900" algn="l" defTabSz="914400" rtl="0" eaLnBrk="1" fontAlgn="base" latinLnBrk="0" hangingPunct="1">
              <a:lnSpc>
                <a:spcPct val="80000"/>
              </a:lnSpc>
              <a:spcBef>
                <a:spcPct val="20000"/>
              </a:spcBef>
              <a:spcAft>
                <a:spcPts val="600"/>
              </a:spcAft>
              <a:buClrTx/>
              <a:buSzTx/>
              <a:buFontTx/>
              <a:buNone/>
              <a:tabLst/>
              <a:defRPr/>
            </a:pPr>
            <a:r>
              <a:rPr kumimoji="0" lang="en-US" altLang="zh-CN" sz="22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大部分期刊被</a:t>
            </a:r>
            <a:r>
              <a:rPr kumimoji="0" lang="en-US" altLang="zh-CN"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SCI</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收录，有影响因子</a:t>
            </a:r>
            <a:endParaRPr kumimoji="0" lang="en-GB" altLang="zh-CN" sz="22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endParaRPr kumimoji="0" lang="en-US" altLang="en-US"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p:txBody>
      </p:sp>
      <p:pic>
        <p:nvPicPr>
          <p:cNvPr id="6" name="Picture 8" descr="http://desdaughter.files.wordpress.com/2013/09/bmc.jpg"/>
          <p:cNvPicPr>
            <a:picLocks noChangeAspect="1" noChangeArrowheads="1"/>
          </p:cNvPicPr>
          <p:nvPr/>
        </p:nvPicPr>
        <p:blipFill>
          <a:blip r:embed="rId3" cstate="print"/>
          <a:srcRect/>
          <a:stretch>
            <a:fillRect/>
          </a:stretch>
        </p:blipFill>
        <p:spPr bwMode="auto">
          <a:xfrm>
            <a:off x="6681851" y="4325616"/>
            <a:ext cx="2498661" cy="2343744"/>
          </a:xfrm>
          <a:prstGeom prst="rect">
            <a:avLst/>
          </a:prstGeom>
          <a:noFill/>
          <a:ln w="9525">
            <a:noFill/>
            <a:miter lim="800000"/>
            <a:headEnd/>
            <a:tailEnd/>
          </a:ln>
        </p:spPr>
      </p:pic>
    </p:spTree>
    <p:extLst>
      <p:ext uri="{BB962C8B-B14F-4D97-AF65-F5344CB8AC3E}">
        <p14:creationId xmlns:p14="http://schemas.microsoft.com/office/powerpoint/2010/main" xmlns="" val="47808241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934" t="30604" r="16514" b="16811"/>
          <a:stretch/>
        </p:blipFill>
        <p:spPr bwMode="auto">
          <a:xfrm>
            <a:off x="107504" y="620688"/>
            <a:ext cx="8856984" cy="37649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Content Placeholder 1"/>
          <p:cNvSpPr>
            <a:spLocks noGrp="1"/>
          </p:cNvSpPr>
          <p:nvPr>
            <p:ph idx="11"/>
          </p:nvPr>
        </p:nvSpPr>
        <p:spPr>
          <a:xfrm>
            <a:off x="522000" y="1375221"/>
            <a:ext cx="8136000" cy="5150123"/>
          </a:xfrm>
        </p:spPr>
        <p:txBody>
          <a:bodyPr/>
          <a:lstStyle/>
          <a:p>
            <a:pPr algn="just"/>
            <a:endParaRPr lang="en-GB" dirty="0" smtClean="0">
              <a:solidFill>
                <a:schemeClr val="tx1"/>
              </a:solidFill>
              <a:latin typeface="Times New Roman" panose="02020603050405020304" pitchFamily="18" charset="0"/>
              <a:cs typeface="Times New Roman" panose="02020603050405020304" pitchFamily="18" charset="0"/>
            </a:endParaRPr>
          </a:p>
          <a:p>
            <a:pPr algn="just"/>
            <a:endParaRPr lang="en-GB" dirty="0">
              <a:solidFill>
                <a:schemeClr val="tx1"/>
              </a:solidFill>
              <a:latin typeface="Times New Roman" panose="02020603050405020304" pitchFamily="18" charset="0"/>
              <a:cs typeface="Times New Roman" panose="02020603050405020304" pitchFamily="18" charset="0"/>
            </a:endParaRPr>
          </a:p>
          <a:p>
            <a:pPr algn="just"/>
            <a:endParaRPr lang="en-GB" dirty="0" smtClean="0">
              <a:solidFill>
                <a:schemeClr val="tx1"/>
              </a:solidFill>
              <a:latin typeface="Times New Roman" panose="02020603050405020304" pitchFamily="18" charset="0"/>
              <a:cs typeface="Times New Roman" panose="02020603050405020304" pitchFamily="18" charset="0"/>
            </a:endParaRPr>
          </a:p>
          <a:p>
            <a:pPr algn="just"/>
            <a:endParaRPr lang="en-GB" dirty="0">
              <a:solidFill>
                <a:schemeClr val="tx1"/>
              </a:solidFill>
              <a:latin typeface="Times New Roman" panose="02020603050405020304" pitchFamily="18" charset="0"/>
              <a:cs typeface="Times New Roman" panose="02020603050405020304" pitchFamily="18" charset="0"/>
            </a:endParaRPr>
          </a:p>
          <a:p>
            <a:pPr algn="just"/>
            <a:endParaRPr lang="en-GB" dirty="0" smtClean="0">
              <a:solidFill>
                <a:schemeClr val="tx1"/>
              </a:solidFill>
              <a:latin typeface="Times New Roman" panose="02020603050405020304" pitchFamily="18" charset="0"/>
              <a:cs typeface="Times New Roman" panose="02020603050405020304" pitchFamily="18" charset="0"/>
            </a:endParaRPr>
          </a:p>
          <a:p>
            <a:pPr algn="just"/>
            <a:endParaRPr lang="en-GB" dirty="0">
              <a:solidFill>
                <a:schemeClr val="tx1"/>
              </a:solidFill>
              <a:latin typeface="Times New Roman" panose="02020603050405020304" pitchFamily="18" charset="0"/>
              <a:cs typeface="Times New Roman" panose="02020603050405020304" pitchFamily="18" charset="0"/>
            </a:endParaRPr>
          </a:p>
          <a:p>
            <a:pPr algn="just"/>
            <a:endParaRPr lang="en-GB" dirty="0" smtClean="0">
              <a:solidFill>
                <a:schemeClr val="tx1"/>
              </a:solidFill>
              <a:latin typeface="Times New Roman" panose="02020603050405020304" pitchFamily="18" charset="0"/>
              <a:cs typeface="Times New Roman" panose="02020603050405020304" pitchFamily="18" charset="0"/>
            </a:endParaRPr>
          </a:p>
          <a:p>
            <a:pPr algn="just"/>
            <a:endParaRPr lang="en-GB" dirty="0">
              <a:solidFill>
                <a:schemeClr val="tx1"/>
              </a:solidFill>
              <a:latin typeface="Times New Roman" panose="02020603050405020304" pitchFamily="18" charset="0"/>
              <a:cs typeface="Times New Roman" panose="02020603050405020304" pitchFamily="18" charset="0"/>
            </a:endParaRPr>
          </a:p>
          <a:p>
            <a:pPr algn="just"/>
            <a:r>
              <a:rPr lang="en-GB" dirty="0" smtClean="0">
                <a:solidFill>
                  <a:schemeClr val="tx1"/>
                </a:solidFill>
                <a:latin typeface="Times New Roman" panose="02020603050405020304" pitchFamily="18" charset="0"/>
                <a:cs typeface="Times New Roman" panose="02020603050405020304" pitchFamily="18" charset="0"/>
              </a:rPr>
              <a:t>“A big </a:t>
            </a:r>
            <a:r>
              <a:rPr lang="en-GB" dirty="0">
                <a:solidFill>
                  <a:schemeClr val="tx1"/>
                </a:solidFill>
                <a:latin typeface="Times New Roman" panose="02020603050405020304" pitchFamily="18" charset="0"/>
                <a:cs typeface="Times New Roman" panose="02020603050405020304" pitchFamily="18" charset="0"/>
              </a:rPr>
              <a:t>step for open access in China came in May 2014 at the Global Research Council meeting held in Beijing. CAS and National Natural Science Foundation of China (NSFC) announced the first open access mandate at national level requiring researchers to make their work free access within 12 months of publication</a:t>
            </a:r>
            <a:r>
              <a:rPr lang="en-GB" dirty="0" smtClean="0">
                <a:solidFill>
                  <a:schemeClr val="tx1"/>
                </a:solidFill>
                <a:latin typeface="Times New Roman" panose="02020603050405020304" pitchFamily="18" charset="0"/>
                <a:cs typeface="Times New Roman" panose="02020603050405020304" pitchFamily="18" charset="0"/>
              </a:rPr>
              <a:t>.”</a:t>
            </a:r>
          </a:p>
          <a:p>
            <a:pPr algn="just"/>
            <a:r>
              <a:rPr lang="zh-CN" altLang="en-US" dirty="0" smtClean="0">
                <a:solidFill>
                  <a:srgbClr val="0070C0"/>
                </a:solidFill>
                <a:latin typeface="Times New Roman" panose="02020603050405020304" pitchFamily="18" charset="0"/>
                <a:cs typeface="Times New Roman" panose="02020603050405020304" pitchFamily="18" charset="0"/>
              </a:rPr>
              <a:t>中国开放获取的飞越来自</a:t>
            </a:r>
            <a:r>
              <a:rPr lang="en-US" altLang="zh-CN" dirty="0" smtClean="0">
                <a:solidFill>
                  <a:srgbClr val="0070C0"/>
                </a:solidFill>
                <a:latin typeface="Times New Roman" panose="02020603050405020304" pitchFamily="18" charset="0"/>
                <a:cs typeface="Times New Roman" panose="02020603050405020304" pitchFamily="18" charset="0"/>
              </a:rPr>
              <a:t>2014</a:t>
            </a:r>
            <a:r>
              <a:rPr lang="zh-CN" altLang="en-US" dirty="0" smtClean="0">
                <a:solidFill>
                  <a:srgbClr val="0070C0"/>
                </a:solidFill>
                <a:latin typeface="Times New Roman" panose="02020603050405020304" pitchFamily="18" charset="0"/>
                <a:cs typeface="Times New Roman" panose="02020603050405020304" pitchFamily="18" charset="0"/>
              </a:rPr>
              <a:t>年全球研究理事会在北京召开的年会，中科院和基金委联合发布了中国第一个强制开放获取的</a:t>
            </a:r>
            <a:r>
              <a:rPr lang="zh-CN" altLang="en-US" dirty="0">
                <a:solidFill>
                  <a:srgbClr val="0070C0"/>
                </a:solidFill>
                <a:latin typeface="Times New Roman" panose="02020603050405020304" pitchFamily="18" charset="0"/>
                <a:cs typeface="Times New Roman" panose="02020603050405020304" pitchFamily="18" charset="0"/>
              </a:rPr>
              <a:t>国家</a:t>
            </a:r>
            <a:r>
              <a:rPr lang="zh-CN" altLang="en-US" dirty="0" smtClean="0">
                <a:solidFill>
                  <a:srgbClr val="0070C0"/>
                </a:solidFill>
                <a:latin typeface="Times New Roman" panose="02020603050405020304" pitchFamily="18" charset="0"/>
                <a:cs typeface="Times New Roman" panose="02020603050405020304" pitchFamily="18" charset="0"/>
              </a:rPr>
              <a:t>级政策，要求研究人员在论文发表后</a:t>
            </a:r>
            <a:r>
              <a:rPr lang="en-US" altLang="zh-CN" dirty="0" smtClean="0">
                <a:solidFill>
                  <a:srgbClr val="0070C0"/>
                </a:solidFill>
                <a:latin typeface="Times New Roman" panose="02020603050405020304" pitchFamily="18" charset="0"/>
                <a:cs typeface="Times New Roman" panose="02020603050405020304" pitchFamily="18" charset="0"/>
              </a:rPr>
              <a:t>12</a:t>
            </a:r>
            <a:r>
              <a:rPr lang="zh-CN" altLang="en-US" dirty="0" smtClean="0">
                <a:solidFill>
                  <a:srgbClr val="0070C0"/>
                </a:solidFill>
                <a:latin typeface="Times New Roman" panose="02020603050405020304" pitchFamily="18" charset="0"/>
                <a:cs typeface="Times New Roman" panose="02020603050405020304" pitchFamily="18" charset="0"/>
              </a:rPr>
              <a:t>个月内将其公开存储，供公众免费访问。</a:t>
            </a:r>
            <a:endParaRPr lang="en-GB" dirty="0">
              <a:solidFill>
                <a:srgbClr val="0070C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32399"/>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r>
              <a:rPr lang="en-GB" sz="2400" dirty="0" smtClean="0">
                <a:latin typeface="Times New Roman" panose="02020603050405020304" pitchFamily="18" charset="0"/>
                <a:cs typeface="Times New Roman" panose="02020603050405020304" pitchFamily="18" charset="0"/>
              </a:rPr>
              <a:t>Open Access in China</a:t>
            </a:r>
            <a:endParaRPr lang="en-GB" sz="2400" dirty="0">
              <a:latin typeface="Times New Roman" panose="02020603050405020304" pitchFamily="18" charset="0"/>
              <a:cs typeface="Times New Roman" panose="02020603050405020304" pitchFamily="18" charset="0"/>
            </a:endParaRPr>
          </a:p>
        </p:txBody>
      </p:sp>
      <p:sp>
        <p:nvSpPr>
          <p:cNvPr id="7" name="Title 2"/>
          <p:cNvSpPr>
            <a:spLocks noGrp="1"/>
          </p:cNvSpPr>
          <p:nvPr>
            <p:ph type="title"/>
          </p:nvPr>
        </p:nvSpPr>
        <p:spPr>
          <a:xfrm>
            <a:off x="0" y="6636085"/>
            <a:ext cx="9144000" cy="193899"/>
          </a:xfrm>
        </p:spPr>
        <p:txBody>
          <a:bodyPr/>
          <a:lstStyle/>
          <a:p>
            <a:pPr algn="r"/>
            <a:r>
              <a:rPr lang="en-GB" sz="1400" b="0" dirty="0">
                <a:solidFill>
                  <a:schemeClr val="accent1"/>
                </a:solidFill>
                <a:latin typeface="Times New Roman" panose="02020603050405020304" pitchFamily="18" charset="0"/>
                <a:cs typeface="Times New Roman" panose="02020603050405020304" pitchFamily="18" charset="0"/>
              </a:rPr>
              <a:t>http://blogs.biomedcentral.com/bmcblog/2015/08/07/window-open-access-publishing-china/</a:t>
            </a:r>
          </a:p>
        </p:txBody>
      </p:sp>
    </p:spTree>
    <p:extLst>
      <p:ext uri="{BB962C8B-B14F-4D97-AF65-F5344CB8AC3E}">
        <p14:creationId xmlns:p14="http://schemas.microsoft.com/office/powerpoint/2010/main" xmlns="" val="281125865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32399"/>
          </a:xfrm>
        </p:spPr>
        <p:txBody>
          <a:bodyPr/>
          <a:lstStyle/>
          <a:p>
            <a:r>
              <a:rPr lang="zh-CN" altLang="en-US" sz="2400" dirty="0" smtClean="0">
                <a:solidFill>
                  <a:srgbClr val="0070C0"/>
                </a:solidFill>
                <a:latin typeface="Times New Roman" panose="02020603050405020304" pitchFamily="18" charset="0"/>
                <a:cs typeface="Times New Roman" panose="02020603050405020304" pitchFamily="18" charset="0"/>
              </a:rPr>
              <a:t>论文发表的规范与技巧</a:t>
            </a:r>
            <a:endParaRPr lang="en-GB" sz="2400" dirty="0">
              <a:solidFill>
                <a:srgbClr val="0070C0"/>
              </a:solidFill>
              <a:latin typeface="Times New Roman" panose="02020603050405020304" pitchFamily="18" charset="0"/>
              <a:cs typeface="Times New Roman" panose="02020603050405020304" pitchFamily="18" charset="0"/>
            </a:endParaRPr>
          </a:p>
        </p:txBody>
      </p:sp>
      <p:pic>
        <p:nvPicPr>
          <p:cNvPr id="5" name="Picture 6" descr="S:\BMC_Editoral\Publishing_Services\Images\iStockPhoto_images\Clinician online.jpg"/>
          <p:cNvPicPr>
            <a:picLocks noChangeAspect="1" noChangeArrowheads="1"/>
          </p:cNvPicPr>
          <p:nvPr/>
        </p:nvPicPr>
        <p:blipFill>
          <a:blip r:embed="rId3" cstate="email"/>
          <a:stretch>
            <a:fillRect/>
          </a:stretch>
        </p:blipFill>
        <p:spPr bwMode="auto">
          <a:xfrm>
            <a:off x="467544" y="4997713"/>
            <a:ext cx="2072727" cy="1440000"/>
          </a:xfrm>
          <a:prstGeom prst="rect">
            <a:avLst/>
          </a:prstGeom>
          <a:noFill/>
          <a:ln w="9525">
            <a:noFill/>
            <a:miter lim="800000"/>
            <a:headEnd/>
            <a:tailEnd/>
          </a:ln>
        </p:spPr>
      </p:pic>
      <p:sp>
        <p:nvSpPr>
          <p:cNvPr id="8" name="Content Placeholder 2"/>
          <p:cNvSpPr txBox="1">
            <a:spLocks/>
          </p:cNvSpPr>
          <p:nvPr/>
        </p:nvSpPr>
        <p:spPr bwMode="auto">
          <a:xfrm>
            <a:off x="1362730" y="1052736"/>
            <a:ext cx="6809670" cy="3096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rmAutofit lnSpcReduction="10000"/>
          </a:bodyPr>
          <a:lstStyle/>
          <a:p>
            <a:pPr marL="0" marR="0" lvl="0" indent="0" algn="l" defTabSz="914400" rtl="0" eaLnBrk="1" fontAlgn="base" latinLnBrk="0" hangingPunct="1">
              <a:lnSpc>
                <a:spcPct val="100000"/>
              </a:lnSpc>
              <a:spcBef>
                <a:spcPts val="600"/>
              </a:spcBef>
              <a:spcAft>
                <a:spcPct val="0"/>
              </a:spcAft>
              <a:buClr>
                <a:srgbClr val="005BB9"/>
              </a:buClr>
              <a:buSzPct val="100000"/>
              <a:buFont typeface="Arial" charset="0"/>
              <a:buNone/>
              <a:tabLst/>
              <a:defRPr/>
            </a:pPr>
            <a:endParaRPr kumimoji="0" lang="en-GB" sz="18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GB" sz="2200" b="1" i="0" u="none" strike="noStrike" kern="0" cap="none" spc="0" normalizeH="0" baseline="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Manuscript</a:t>
            </a:r>
            <a:r>
              <a:rPr kumimoji="0" lang="en-GB" sz="2200" b="1" i="0" u="none" strike="noStrike" kern="0" cap="none" spc="0" normalizeH="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 preparation</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GB" sz="2200" b="1" i="0" u="none" strike="noStrike" kern="0" cap="none" spc="0" normalizeH="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GB"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Choose the right journal </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lang="en-GB" sz="2200" b="1" kern="0" dirty="0" smtClean="0">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smtClean="0">
                <a:latin typeface="Times New Roman" panose="02020603050405020304" pitchFamily="18" charset="0"/>
                <a:ea typeface="微软雅黑" pitchFamily="34" charset="-122"/>
                <a:cs typeface="Times New Roman" panose="02020603050405020304" pitchFamily="18" charset="0"/>
              </a:rPr>
              <a:t>Peer review</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P</a:t>
            </a:r>
            <a:r>
              <a:rPr kumimoji="0" lang="en-GB" sz="2200" b="1" i="0" u="none" strike="noStrike" kern="0" cap="none" spc="0" normalizeH="0" baseline="0" noProof="0" dirty="0" err="1"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ublication</a:t>
            </a:r>
            <a:r>
              <a:rPr kumimoji="0" lang="en-GB"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 ethics</a:t>
            </a:r>
            <a:endParaRPr kumimoji="0" lang="en-GB" sz="2200" b="0" i="0" u="none" strike="noStrike" kern="0" cap="none" spc="0" normalizeH="0" baseline="0" noProof="0" dirty="0" smtClean="0">
              <a:ln>
                <a:noFill/>
              </a:ln>
              <a:solidFill>
                <a:schemeClr val="tx2"/>
              </a:solidFill>
              <a:effectLst/>
              <a:uLnTx/>
              <a:uFillTx/>
              <a:latin typeface="Times New Roman" panose="02020603050405020304" pitchFamily="18" charset="0"/>
              <a:ea typeface="微软雅黑" pitchFamily="34" charset="-122"/>
              <a:cs typeface="Times New Roman" panose="02020603050405020304" pitchFamily="18" charset="0"/>
            </a:endParaRPr>
          </a:p>
        </p:txBody>
      </p:sp>
      <p:pic>
        <p:nvPicPr>
          <p:cNvPr id="7" name="Picture 8" descr="http://desdaughter.files.wordpress.com/2013/09/bmc.jpg"/>
          <p:cNvPicPr>
            <a:picLocks noChangeAspect="1" noChangeArrowheads="1"/>
          </p:cNvPicPr>
          <p:nvPr/>
        </p:nvPicPr>
        <p:blipFill>
          <a:blip r:embed="rId4" cstate="print"/>
          <a:srcRect/>
          <a:stretch>
            <a:fillRect/>
          </a:stretch>
        </p:blipFill>
        <p:spPr bwMode="auto">
          <a:xfrm>
            <a:off x="2676779" y="4997713"/>
            <a:ext cx="1535181" cy="1440000"/>
          </a:xfrm>
          <a:prstGeom prst="rect">
            <a:avLst/>
          </a:prstGeom>
          <a:noFill/>
          <a:ln w="9525">
            <a:noFill/>
            <a:miter lim="800000"/>
            <a:headEnd/>
            <a:tailEnd/>
          </a:ln>
        </p:spPr>
      </p:pic>
      <p:pic>
        <p:nvPicPr>
          <p:cNvPr id="1026" name="Picture 2" descr="ScientificReview.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0737" r="23528"/>
          <a:stretch/>
        </p:blipFill>
        <p:spPr bwMode="auto">
          <a:xfrm>
            <a:off x="4557612" y="5025978"/>
            <a:ext cx="1670572" cy="14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7"/>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195" t="17565" r="77627" b="66271"/>
          <a:stretch/>
        </p:blipFill>
        <p:spPr bwMode="auto">
          <a:xfrm>
            <a:off x="6804248" y="5025978"/>
            <a:ext cx="1612801" cy="14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505463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69332"/>
          </a:xfrm>
        </p:spPr>
        <p:txBody>
          <a:body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Manuscript preparation</a:t>
            </a:r>
          </a:p>
        </p:txBody>
      </p:sp>
      <p:sp>
        <p:nvSpPr>
          <p:cNvPr id="3" name="Rectangle 2"/>
          <p:cNvSpPr/>
          <p:nvPr/>
        </p:nvSpPr>
        <p:spPr>
          <a:xfrm>
            <a:off x="1187624" y="1268760"/>
            <a:ext cx="6581983" cy="2923877"/>
          </a:xfrm>
          <a:prstGeom prst="rect">
            <a:avLst/>
          </a:prstGeom>
        </p:spPr>
        <p:txBody>
          <a:bodyPr wrap="square">
            <a:spAutoFit/>
          </a:bodyPr>
          <a:lstStyle/>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Research </a:t>
            </a:r>
            <a:r>
              <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rPr>
              <a:t>ethics and </a:t>
            </a:r>
            <a:r>
              <a:rPr lang="en-GB" sz="2200"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consent</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Good reporting and adherence to </a:t>
            </a:r>
            <a:r>
              <a:rPr lang="en-GB" sz="2200" kern="0" dirty="0" smtClean="0">
                <a:latin typeface="Times New Roman" panose="02020603050405020304" pitchFamily="18" charset="0"/>
                <a:ea typeface="微软雅黑" pitchFamily="34" charset="-122"/>
                <a:cs typeface="Times New Roman" panose="02020603050405020304" pitchFamily="18" charset="0"/>
              </a:rPr>
              <a:t>policy</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latin typeface="Times New Roman" panose="02020603050405020304" pitchFamily="18" charset="0"/>
                <a:ea typeface="微软雅黑" pitchFamily="34" charset="-122"/>
                <a:cs typeface="Times New Roman" panose="02020603050405020304" pitchFamily="18" charset="0"/>
              </a:rPr>
              <a:t>Abstract</a:t>
            </a:r>
            <a:endParaRPr lang="en-GB" sz="2200" kern="0" dirty="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latin typeface="Times New Roman" panose="02020603050405020304" pitchFamily="18" charset="0"/>
                <a:ea typeface="微软雅黑" pitchFamily="34" charset="-122"/>
                <a:cs typeface="Times New Roman" panose="02020603050405020304" pitchFamily="18" charset="0"/>
              </a:rPr>
              <a:t>Cover letter</a:t>
            </a:r>
            <a:endParaRPr lang="en-GB" sz="2200" kern="0" dirty="0">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195477882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33553" y="1701969"/>
            <a:ext cx="8437140" cy="800219"/>
          </a:xfrm>
          <a:prstGeom prst="rect">
            <a:avLst/>
          </a:prstGeom>
          <a:noFill/>
        </p:spPr>
        <p:txBody>
          <a:bodyPr wrap="square" rtlCol="0">
            <a:spAutoFit/>
          </a:bodyPr>
          <a:lstStyle/>
          <a:p>
            <a:pPr fontAlgn="base">
              <a:spcBef>
                <a:spcPct val="0"/>
              </a:spcBef>
              <a:spcAft>
                <a:spcPct val="0"/>
              </a:spcAft>
            </a:pPr>
            <a:r>
              <a:rPr lang="en-US" sz="2200" i="1" dirty="0">
                <a:solidFill>
                  <a:schemeClr val="accent1"/>
                </a:solidFill>
                <a:latin typeface="Times New Roman" panose="02020603050405020304" pitchFamily="18" charset="0"/>
                <a:cs typeface="Times New Roman" panose="02020603050405020304" pitchFamily="18" charset="0"/>
              </a:rPr>
              <a:t>“THE HEALTH OF MY PATIENT will be my first consideration</a:t>
            </a:r>
            <a:r>
              <a:rPr lang="en-US" sz="2200" i="1" dirty="0" smtClean="0">
                <a:solidFill>
                  <a:schemeClr val="accent1"/>
                </a:solidFill>
                <a:latin typeface="Times New Roman" panose="02020603050405020304" pitchFamily="18" charset="0"/>
                <a:cs typeface="Times New Roman" panose="02020603050405020304" pitchFamily="18" charset="0"/>
              </a:rPr>
              <a:t>;”</a:t>
            </a:r>
          </a:p>
          <a:p>
            <a:pPr fontAlgn="base">
              <a:spcBef>
                <a:spcPct val="0"/>
              </a:spcBef>
              <a:spcAft>
                <a:spcPct val="0"/>
              </a:spcAft>
            </a:pPr>
            <a:r>
              <a:rPr lang="zh-CN" altLang="en-US" sz="2400" dirty="0"/>
              <a:t>我会把病人的健康视作首要考虑</a:t>
            </a:r>
            <a:endParaRPr lang="en-US" sz="2200" i="1" dirty="0">
              <a:solidFill>
                <a:schemeClr val="accent1"/>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37" b="4390"/>
          <a:stretch/>
        </p:blipFill>
        <p:spPr bwMode="auto">
          <a:xfrm>
            <a:off x="433553" y="2428771"/>
            <a:ext cx="5529344" cy="1584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
        <p:nvSpPr>
          <p:cNvPr id="8" name="Title 1"/>
          <p:cNvSpPr txBox="1">
            <a:spLocks/>
          </p:cNvSpPr>
          <p:nvPr/>
        </p:nvSpPr>
        <p:spPr bwMode="auto">
          <a:xfrm>
            <a:off x="433553" y="934478"/>
            <a:ext cx="3895586" cy="5027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smtClean="0">
                <a:ln>
                  <a:noFill/>
                </a:ln>
                <a:solidFill>
                  <a:schemeClr val="accent1"/>
                </a:solidFill>
                <a:effectLst/>
                <a:uLnTx/>
                <a:uFillTx/>
                <a:latin typeface="Times New Roman" panose="02020603050405020304" pitchFamily="18" charset="0"/>
                <a:cs typeface="Times New Roman" panose="02020603050405020304" pitchFamily="18" charset="0"/>
              </a:rPr>
              <a:t>Declaration of Geneva (1948)</a:t>
            </a:r>
            <a:endParaRPr kumimoji="0" lang="en-US" sz="2200" b="1" i="0" u="none" strike="noStrike" kern="1200" cap="none" spc="0" normalizeH="0" baseline="0" noProof="0" dirty="0">
              <a:ln>
                <a:noFill/>
              </a:ln>
              <a:solidFill>
                <a:schemeClr val="accent1"/>
              </a:solidFill>
              <a:effectLst/>
              <a:uLnTx/>
              <a:uFillTx/>
              <a:latin typeface="Times New Roman" panose="02020603050405020304" pitchFamily="18" charset="0"/>
              <a:cs typeface="Times New Roman" panose="02020603050405020304" pitchFamily="18" charset="0"/>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3553" y="4365104"/>
            <a:ext cx="8334375" cy="2085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12205873"/>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1"/>
          </p:nvPr>
        </p:nvSpPr>
        <p:spPr>
          <a:xfrm>
            <a:off x="539552" y="1151960"/>
            <a:ext cx="8208912" cy="4653304"/>
          </a:xfrm>
        </p:spPr>
        <p:txBody>
          <a:bodyPr/>
          <a:lstStyle/>
          <a:p>
            <a:pPr marL="0" indent="0">
              <a:buNone/>
            </a:pPr>
            <a:r>
              <a:rPr lang="en-GB" sz="2200" dirty="0" smtClean="0">
                <a:solidFill>
                  <a:schemeClr val="tx1"/>
                </a:solidFill>
                <a:latin typeface="Times New Roman" panose="02020603050405020304" pitchFamily="18" charset="0"/>
                <a:cs typeface="Times New Roman" panose="02020603050405020304" pitchFamily="18" charset="0"/>
              </a:rPr>
              <a:t>The following are absolute requirements in BMC Series:</a:t>
            </a:r>
          </a:p>
          <a:p>
            <a:pPr marL="0" indent="0">
              <a:buNone/>
            </a:pPr>
            <a:endParaRPr lang="en-GB" sz="2200" dirty="0" smtClean="0">
              <a:solidFill>
                <a:schemeClr val="tx1"/>
              </a:solidFill>
              <a:latin typeface="Times New Roman" panose="02020603050405020304" pitchFamily="18" charset="0"/>
              <a:cs typeface="Times New Roman" panose="02020603050405020304" pitchFamily="18" charset="0"/>
            </a:endParaRPr>
          </a:p>
          <a:p>
            <a:pPr lvl="2"/>
            <a:r>
              <a:rPr lang="en-GB" sz="2200" dirty="0" smtClean="0">
                <a:solidFill>
                  <a:schemeClr val="tx1"/>
                </a:solidFill>
                <a:latin typeface="Times New Roman" panose="02020603050405020304" pitchFamily="18" charset="0"/>
                <a:cs typeface="Times New Roman" panose="02020603050405020304" pitchFamily="18" charset="0"/>
              </a:rPr>
              <a:t>Approval from an ethics </a:t>
            </a:r>
            <a:r>
              <a:rPr lang="en-GB" sz="2200" dirty="0">
                <a:solidFill>
                  <a:schemeClr val="tx1"/>
                </a:solidFill>
                <a:latin typeface="Times New Roman" panose="02020603050405020304" pitchFamily="18" charset="0"/>
                <a:cs typeface="Times New Roman" panose="02020603050405020304" pitchFamily="18" charset="0"/>
              </a:rPr>
              <a:t>committee (</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涉及人体、人体材料或与人有关数据的研</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究，伦</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理委员会名称和伦理审核注册号</a:t>
            </a:r>
            <a:r>
              <a:rPr lang="en-GB" sz="2200" dirty="0" smtClean="0">
                <a:solidFill>
                  <a:schemeClr val="tx1"/>
                </a:solidFill>
                <a:latin typeface="Times New Roman" panose="02020603050405020304" pitchFamily="18" charset="0"/>
                <a:cs typeface="Times New Roman" panose="02020603050405020304" pitchFamily="18" charset="0"/>
              </a:rPr>
              <a:t>)</a:t>
            </a:r>
          </a:p>
          <a:p>
            <a:pPr lvl="2"/>
            <a:endParaRPr lang="en-GB" sz="2200" dirty="0">
              <a:solidFill>
                <a:schemeClr val="tx1"/>
              </a:solidFill>
              <a:latin typeface="Times New Roman" panose="02020603050405020304" pitchFamily="18" charset="0"/>
              <a:cs typeface="Times New Roman" panose="02020603050405020304" pitchFamily="18" charset="0"/>
            </a:endParaRPr>
          </a:p>
          <a:p>
            <a:pPr lvl="2"/>
            <a:r>
              <a:rPr lang="en-GB" sz="2200" dirty="0" smtClean="0">
                <a:solidFill>
                  <a:schemeClr val="tx1"/>
                </a:solidFill>
                <a:latin typeface="Times New Roman" panose="02020603050405020304" pitchFamily="18" charset="0"/>
                <a:cs typeface="Times New Roman" panose="02020603050405020304" pitchFamily="18" charset="0"/>
              </a:rPr>
              <a:t>Consent to participate in the research (</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前瞻性研究</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面谈</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、小组讨论、事先采</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集样本</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16</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岁以下的</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参与</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者；</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若伦理委员会不需要知情同意书，须提供相关证明文</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件</a:t>
            </a:r>
            <a:r>
              <a:rPr lang="en-GB" sz="2200" dirty="0" smtClean="0">
                <a:solidFill>
                  <a:schemeClr val="tx1"/>
                </a:solidFill>
                <a:latin typeface="Times New Roman" panose="02020603050405020304" pitchFamily="18" charset="0"/>
                <a:cs typeface="Times New Roman" panose="02020603050405020304" pitchFamily="18" charset="0"/>
              </a:rPr>
              <a:t>)</a:t>
            </a:r>
          </a:p>
          <a:p>
            <a:pPr lvl="2"/>
            <a:endParaRPr lang="en-GB" sz="2200" dirty="0">
              <a:solidFill>
                <a:schemeClr val="tx1"/>
              </a:solidFill>
              <a:latin typeface="Times New Roman" panose="02020603050405020304" pitchFamily="18" charset="0"/>
              <a:cs typeface="Times New Roman" panose="02020603050405020304" pitchFamily="18" charset="0"/>
            </a:endParaRPr>
          </a:p>
          <a:p>
            <a:pPr lvl="2"/>
            <a:r>
              <a:rPr lang="en-GB" sz="2200" dirty="0" smtClean="0">
                <a:solidFill>
                  <a:schemeClr val="tx1"/>
                </a:solidFill>
                <a:latin typeface="Times New Roman" panose="02020603050405020304" pitchFamily="18" charset="0"/>
                <a:cs typeface="Times New Roman" panose="02020603050405020304" pitchFamily="18" charset="0"/>
              </a:rPr>
              <a:t>Consent to publish identifiable details </a:t>
            </a:r>
            <a:r>
              <a:rPr lang="en-US" sz="2200" dirty="0" smtClean="0">
                <a:solidFill>
                  <a:schemeClr val="tx1"/>
                </a:solidFill>
                <a:latin typeface="Times New Roman" panose="02020603050405020304" pitchFamily="18" charset="0"/>
                <a:cs typeface="Times New Roman" panose="02020603050405020304" pitchFamily="18" charset="0"/>
              </a:rPr>
              <a:t>(</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包含可识</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别</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患者</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身</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份的信</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息；伦</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理审核委员</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会</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无</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权豁免</a:t>
            </a:r>
            <a:r>
              <a:rPr lang="en-US" sz="2200" dirty="0" smtClean="0">
                <a:solidFill>
                  <a:schemeClr val="tx1"/>
                </a:solidFill>
                <a:latin typeface="Times New Roman" panose="02020603050405020304" pitchFamily="18" charset="0"/>
                <a:cs typeface="Times New Roman" panose="02020603050405020304" pitchFamily="18" charset="0"/>
              </a:rPr>
              <a:t>)</a:t>
            </a:r>
          </a:p>
          <a:p>
            <a:pPr lvl="2"/>
            <a:endParaRPr lang="en-US" sz="2200" dirty="0" smtClean="0">
              <a:solidFill>
                <a:schemeClr val="tx1"/>
              </a:solidFill>
              <a:latin typeface="Times New Roman" panose="02020603050405020304" pitchFamily="18" charset="0"/>
              <a:cs typeface="Times New Roman" panose="02020603050405020304" pitchFamily="18" charset="0"/>
            </a:endParaRPr>
          </a:p>
          <a:p>
            <a:pPr lvl="2"/>
            <a:r>
              <a:rPr lang="en-US" sz="2200" dirty="0">
                <a:solidFill>
                  <a:schemeClr val="tx1"/>
                </a:solidFill>
                <a:latin typeface="Times New Roman" panose="02020603050405020304" pitchFamily="18" charset="0"/>
                <a:cs typeface="Times New Roman" panose="02020603050405020304" pitchFamily="18" charset="0"/>
              </a:rPr>
              <a:t>Trial Registration </a:t>
            </a:r>
            <a:r>
              <a:rPr lang="en-US" sz="2200" dirty="0" smtClean="0">
                <a:solidFill>
                  <a:schemeClr val="tx1"/>
                </a:solidFill>
                <a:latin typeface="Times New Roman" panose="02020603050405020304" pitchFamily="18" charset="0"/>
                <a:cs typeface="Times New Roman" panose="02020603050405020304" pitchFamily="18" charset="0"/>
              </a:rPr>
              <a:t>N</a:t>
            </a:r>
            <a:r>
              <a:rPr lang="en-US" altLang="zh-CN" sz="2200" dirty="0" smtClean="0">
                <a:solidFill>
                  <a:schemeClr val="tx1"/>
                </a:solidFill>
                <a:latin typeface="Times New Roman" panose="02020603050405020304" pitchFamily="18" charset="0"/>
                <a:cs typeface="Times New Roman" panose="02020603050405020304" pitchFamily="18" charset="0"/>
              </a:rPr>
              <a:t>umber (</a:t>
            </a:r>
            <a:r>
              <a:rPr lang="zh-CN" altLang="en-US" dirty="0">
                <a:solidFill>
                  <a:schemeClr val="accent2"/>
                </a:solidFill>
                <a:latin typeface="Times New Roman" panose="02020603050405020304" pitchFamily="18" charset="0"/>
                <a:ea typeface="微软雅黑" pitchFamily="34" charset="-122"/>
                <a:cs typeface="Times New Roman" panose="02020603050405020304" pitchFamily="18" charset="0"/>
              </a:rPr>
              <a:t>所有临床试验皆需要招募受试者前注册</a:t>
            </a:r>
            <a:r>
              <a:rPr lang="en-US" altLang="zh-CN" sz="2200" dirty="0" smtClean="0">
                <a:solidFill>
                  <a:schemeClr val="tx1"/>
                </a:solidFill>
                <a:latin typeface="Times New Roman" panose="02020603050405020304" pitchFamily="18" charset="0"/>
                <a:cs typeface="Times New Roman" panose="02020603050405020304" pitchFamily="18" charset="0"/>
              </a:rPr>
              <a:t>)</a:t>
            </a:r>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Tree>
    <p:extLst>
      <p:ext uri="{BB962C8B-B14F-4D97-AF65-F5344CB8AC3E}">
        <p14:creationId xmlns:p14="http://schemas.microsoft.com/office/powerpoint/2010/main" xmlns="" val="175742125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611560" y="2060848"/>
            <a:ext cx="8280920" cy="2592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r>
              <a:rPr kumimoji="0" lang="en-US"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Researchers recruit patients to a trial to test a new drug for asthma</a:t>
            </a:r>
          </a:p>
          <a:p>
            <a:pPr marR="0" lvl="0" algn="l" defTabSz="914400" rtl="0" eaLnBrk="0" fontAlgn="base" latinLnBrk="0" hangingPunct="0">
              <a:lnSpc>
                <a:spcPct val="100000"/>
              </a:lnSpc>
              <a:spcBef>
                <a:spcPct val="20000"/>
              </a:spcBef>
              <a:spcAft>
                <a:spcPct val="0"/>
              </a:spcAft>
              <a:buClrTx/>
              <a:buSzTx/>
              <a:tabLst/>
              <a:defRPr/>
            </a:pP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      研究人员招募患者参与一项关于治疗哮喘的新药研究</a:t>
            </a:r>
            <a:endParaRPr lang="en-US" sz="1800" dirty="0">
              <a:solidFill>
                <a:schemeClr val="accent2"/>
              </a:solidFill>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endParaRPr kumimoji="0" lang="en-US"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r>
              <a:rPr kumimoji="0" lang="en-US"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Patients</a:t>
            </a:r>
            <a:r>
              <a:rPr kumimoji="0" lang="en-US" sz="22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are divided into two groups:</a:t>
            </a:r>
            <a:endParaRPr lang="en-US" sz="2200" dirty="0">
              <a:solidFill>
                <a:sysClr val="windowText" lastClr="000000"/>
              </a:solidFill>
              <a:latin typeface="Times New Roman" panose="02020603050405020304" pitchFamily="18" charset="0"/>
              <a:ea typeface="微软雅黑" pitchFamily="34" charset="-122"/>
              <a:cs typeface="Times New Roman" panose="02020603050405020304" pitchFamily="18" charset="0"/>
            </a:endParaRPr>
          </a:p>
          <a:p>
            <a:pPr marL="742950" lvl="1" indent="-285750" algn="l">
              <a:buFont typeface="Arial"/>
              <a:buChar char="•"/>
              <a:defRPr/>
            </a:pPr>
            <a:r>
              <a:rPr kumimoji="0" lang="en-US"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Group 1: receive standard treatment plus the new drug</a:t>
            </a:r>
            <a:endParaRPr lang="en-US" sz="1800" noProof="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endParaRPr>
          </a:p>
          <a:p>
            <a:pPr marL="742950" lvl="1" indent="-285750" algn="l">
              <a:buFont typeface="Arial"/>
              <a:buChar char="•"/>
              <a:defRPr/>
            </a:pPr>
            <a:r>
              <a:rPr kumimoji="0" lang="en-US"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Group 2: receive standard treatment plus placebo</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	</a:t>
            </a:r>
            <a:r>
              <a:rPr lang="zh-CN" altLang="en-US" sz="1800" noProof="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患者</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分两组：</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1</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、接受标准疗法</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新药；</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2</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、接受标准疗法</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安慰剂</a:t>
            </a:r>
            <a:endParaRPr kumimoji="0" 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p:txBody>
      </p:sp>
      <p:sp>
        <p:nvSpPr>
          <p:cNvPr id="8" name="Title 1"/>
          <p:cNvSpPr txBox="1">
            <a:spLocks/>
          </p:cNvSpPr>
          <p:nvPr/>
        </p:nvSpPr>
        <p:spPr bwMode="auto">
          <a:xfrm>
            <a:off x="251520" y="908720"/>
            <a:ext cx="822960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1</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
        <p:nvSpPr>
          <p:cNvPr id="7" name="Rectangle 6"/>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49274623"/>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611560" y="1916832"/>
            <a:ext cx="8280920" cy="34563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r>
              <a:rPr kumimoji="0" lang="en-US"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Should have ethics approval</a:t>
            </a:r>
          </a:p>
          <a:p>
            <a:pPr marL="342900" marR="0" lvl="0" indent="-342900" algn="l" defTabSz="914400" rtl="0" eaLnBrk="0" fontAlgn="base" latinLnBrk="0" hangingPunct="0">
              <a:lnSpc>
                <a:spcPct val="100000"/>
              </a:lnSpc>
              <a:spcBef>
                <a:spcPct val="20000"/>
              </a:spcBef>
              <a:spcAft>
                <a:spcPct val="0"/>
              </a:spcAft>
              <a:buClrTx/>
              <a:buSzTx/>
              <a:tabLst/>
              <a:defRPr/>
            </a:pPr>
            <a:r>
              <a:rPr 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应该通过伦理审核</a:t>
            </a:r>
            <a:endParaRPr kumimoji="0" lang="en-US" sz="1800" b="0" i="0" u="none" strike="noStrike" kern="1200" cap="none" spc="0" normalizeH="0" baseline="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r>
              <a:rPr kumimoji="0" lang="en-US"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Patients should be told they are part of a trial</a:t>
            </a:r>
            <a:r>
              <a:rPr lang="en-US" sz="22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lang="en-US" sz="22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and give informed consent</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0" i="0" u="none" strike="noStrike" kern="1200" cap="none" spc="0" normalizeH="0" baseline="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baseline="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病人应被告知他们处于一项临床试验，并签署知情同意</a:t>
            </a:r>
            <a:endParaRPr kumimoji="0" lang="en-US" sz="1800" b="0" i="0" u="none" strike="noStrike" kern="1200" cap="none" spc="0" normalizeH="0" baseline="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lvl="0" indent="-342900" algn="l">
              <a:buFont typeface="Arial"/>
              <a:buChar char="•"/>
              <a:defRPr/>
            </a:pPr>
            <a:r>
              <a:rPr lang="en-US" sz="22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Patients should know what the trial involves and what treatments available.</a:t>
            </a:r>
          </a:p>
          <a:p>
            <a:pPr marL="342900" lvl="0" indent="-342900" algn="l">
              <a:defRPr/>
            </a:pPr>
            <a:r>
              <a:rPr 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病人应知道试验的内容，以及可行的疗法</a:t>
            </a:r>
            <a:endParaRPr 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a:buChar char="•"/>
              <a:tabLst/>
              <a:defRPr/>
            </a:pPr>
            <a:r>
              <a:rPr lang="en-US" sz="22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If patients too young, parental consent should be obtained.</a:t>
            </a:r>
          </a:p>
          <a:p>
            <a:pPr marL="342900" marR="0" lvl="0" indent="-342900" algn="l" defTabSz="914400" rtl="0" eaLnBrk="0" fontAlgn="base" latinLnBrk="0" hangingPunct="0">
              <a:lnSpc>
                <a:spcPct val="100000"/>
              </a:lnSpc>
              <a:spcBef>
                <a:spcPct val="20000"/>
              </a:spcBef>
              <a:spcAft>
                <a:spcPct val="0"/>
              </a:spcAft>
              <a:buClrTx/>
              <a:buSzTx/>
              <a:tabLst/>
              <a:defRPr/>
            </a:pPr>
            <a:r>
              <a:rPr 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如果病人未成年，须由家长签署知情同意</a:t>
            </a:r>
            <a:endParaRPr kumimoji="0" 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p:txBody>
      </p:sp>
      <p:sp>
        <p:nvSpPr>
          <p:cNvPr id="8"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
        <p:nvSpPr>
          <p:cNvPr id="10" name="Title 1"/>
          <p:cNvSpPr txBox="1">
            <a:spLocks/>
          </p:cNvSpPr>
          <p:nvPr/>
        </p:nvSpPr>
        <p:spPr bwMode="auto">
          <a:xfrm>
            <a:off x="251520" y="908720"/>
            <a:ext cx="822960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1</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5792022"/>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457200" y="1916832"/>
            <a:ext cx="8229600"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None/>
              <a:tabLst/>
              <a:defRPr/>
            </a:pPr>
            <a:r>
              <a:rPr kumimoji="0" lang="en-US" sz="220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Researchers want to test a new, untested drug for treating </a:t>
            </a:r>
            <a:r>
              <a:rPr kumimoji="0" lang="en-US" sz="2200" i="1"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Helicobacter pylori</a:t>
            </a:r>
            <a:endParaRPr kumimoji="0" lang="en-US" sz="220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None/>
              <a:tabLst/>
              <a:defRPr/>
            </a:pPr>
            <a:r>
              <a:rPr kumimoji="0" 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科研人员试验一项未被试验过的新药，该药有可能被用于治疗幽门螺杆菌</a:t>
            </a:r>
            <a:endParaRPr kumimoji="0" lang="en-GB" altLang="zh-CN"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None/>
              <a:tabLst/>
              <a:defRPr/>
            </a:pPr>
            <a:endParaRPr kumimoji="0" 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Tx/>
              <a:buNone/>
              <a:tabLst/>
              <a:defRPr/>
            </a:pPr>
            <a:r>
              <a:rPr lang="en-US" sz="2200" dirty="0" smtClean="0">
                <a:latin typeface="Times New Roman" panose="02020603050405020304" pitchFamily="18" charset="0"/>
                <a:ea typeface="微软雅黑" pitchFamily="34" charset="-122"/>
                <a:cs typeface="Times New Roman" panose="02020603050405020304" pitchFamily="18" charset="0"/>
              </a:rPr>
              <a:t>The researchers submit this protocol to their ethics committee</a:t>
            </a:r>
            <a:endParaRPr kumimoji="0" lang="en-US" sz="220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Tx/>
              <a:buNone/>
              <a:tabLst/>
              <a:defRPr/>
            </a:pPr>
            <a:endParaRPr kumimoji="0" lang="en-US" sz="22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Tx/>
              <a:buNone/>
              <a:tabLst/>
              <a:defRPr/>
            </a:pPr>
            <a:r>
              <a:rPr kumimoji="0" lang="en-US" sz="22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Patients are divided into three </a:t>
            </a:r>
            <a:r>
              <a:rPr lang="en-US" sz="2200" dirty="0" smtClean="0">
                <a:latin typeface="Times New Roman" panose="02020603050405020304" pitchFamily="18" charset="0"/>
                <a:ea typeface="微软雅黑" pitchFamily="34" charset="-122"/>
                <a:cs typeface="Times New Roman" panose="02020603050405020304" pitchFamily="18" charset="0"/>
              </a:rPr>
              <a:t>groups:</a:t>
            </a:r>
            <a:endParaRPr kumimoji="0" lang="en-US" sz="2200" b="0" i="0" u="none" strike="noStrike" kern="1200" cap="none" spc="0" normalizeH="0" baseline="0" noProof="0" dirty="0">
              <a:ln>
                <a:noFill/>
              </a:ln>
              <a:effectLst/>
              <a:uLnTx/>
              <a:uFillTx/>
              <a:latin typeface="Times New Roman" panose="02020603050405020304" pitchFamily="18" charset="0"/>
              <a:ea typeface="微软雅黑" pitchFamily="34" charset="-122"/>
              <a:cs typeface="Times New Roman" panose="02020603050405020304" pitchFamily="18" charset="0"/>
            </a:endParaRPr>
          </a:p>
          <a:p>
            <a:pPr lvl="1" indent="-342900">
              <a:buFont typeface="Arial" pitchFamily="34" charset="0"/>
              <a:buChar char="•"/>
              <a:defRPr/>
            </a:pPr>
            <a:r>
              <a:rPr lang="en-US" sz="1800" dirty="0" smtClean="0">
                <a:latin typeface="Times New Roman" panose="02020603050405020304" pitchFamily="18" charset="0"/>
                <a:ea typeface="微软雅黑" pitchFamily="34" charset="-122"/>
                <a:cs typeface="Times New Roman" panose="02020603050405020304" pitchFamily="18" charset="0"/>
              </a:rPr>
              <a:t>Group 1 </a:t>
            </a:r>
            <a:r>
              <a:rPr kumimoji="0" lang="en-US" sz="18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are treated</a:t>
            </a:r>
            <a:r>
              <a:rPr kumimoji="0" lang="en-US" sz="1800" b="0" i="0" u="none" strike="noStrike" kern="1200" cap="none" spc="0" normalizeH="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 with</a:t>
            </a:r>
            <a:r>
              <a:rPr kumimoji="0" lang="en-US" sz="18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 standard therapy plus new drug</a:t>
            </a:r>
          </a:p>
          <a:p>
            <a:pPr lvl="1" indent="-342900">
              <a:buFont typeface="Arial" pitchFamily="34" charset="0"/>
              <a:buChar char="•"/>
              <a:defRPr/>
            </a:pPr>
            <a:r>
              <a:rPr lang="en-US" sz="1800" dirty="0" smtClean="0">
                <a:latin typeface="Times New Roman" panose="02020603050405020304" pitchFamily="18" charset="0"/>
                <a:ea typeface="微软雅黑" pitchFamily="34" charset="-122"/>
                <a:cs typeface="Times New Roman" panose="02020603050405020304" pitchFamily="18" charset="0"/>
              </a:rPr>
              <a:t>Group 2 are treated with standard therapy plus placebo</a:t>
            </a:r>
          </a:p>
          <a:p>
            <a:pPr lvl="1" indent="-342900">
              <a:buFont typeface="Arial" pitchFamily="34" charset="0"/>
              <a:buChar char="•"/>
              <a:defRPr/>
            </a:pPr>
            <a:r>
              <a:rPr kumimoji="0" lang="en-US" sz="18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Group 3 are treated with</a:t>
            </a:r>
            <a:r>
              <a:rPr kumimoji="0" lang="en-US" sz="1800" b="0" i="0" u="none" strike="noStrike" kern="1200" cap="none" spc="0" normalizeH="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 the new drug only</a:t>
            </a:r>
            <a:r>
              <a:rPr kumimoji="0" lang="en-US" sz="18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rPr>
              <a:t> </a:t>
            </a:r>
          </a:p>
          <a:p>
            <a:pPr lvl="1" indent="-342900">
              <a:buFont typeface="Arial" pitchFamily="34" charset="0"/>
              <a:buChar char="•"/>
              <a:defRPr/>
            </a:pPr>
            <a:endParaRPr kumimoji="0" lang="en-US" sz="2000" b="0" i="0" u="none" strike="noStrike" kern="1200" cap="none" spc="0" normalizeH="0" baseline="0" noProof="0" dirty="0" smtClean="0">
              <a:ln>
                <a:noFill/>
              </a:ln>
              <a:effectLst/>
              <a:uLnTx/>
              <a:uFillTx/>
              <a:latin typeface="Times New Roman" panose="02020603050405020304" pitchFamily="18" charset="0"/>
              <a:ea typeface="微软雅黑" pitchFamily="34" charset="-122"/>
              <a:cs typeface="Times New Roman" panose="02020603050405020304" pitchFamily="18" charset="0"/>
            </a:endParaRPr>
          </a:p>
          <a:p>
            <a:pPr>
              <a:buNone/>
              <a:defRPr/>
            </a:pPr>
            <a:r>
              <a:rPr 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	</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患者分三组：</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1</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、标准疗法</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新药；</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2</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、标准疗法</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安慰剂；</a:t>
            </a:r>
            <a:r>
              <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3</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、只给新药</a:t>
            </a:r>
            <a:endParaRPr kumimoji="0" 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p:txBody>
      </p:sp>
      <p:sp>
        <p:nvSpPr>
          <p:cNvPr id="8"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
        <p:nvSpPr>
          <p:cNvPr id="9" name="Rectangle 8"/>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0" name="Title 1"/>
          <p:cNvSpPr txBox="1">
            <a:spLocks/>
          </p:cNvSpPr>
          <p:nvPr/>
        </p:nvSpPr>
        <p:spPr bwMode="auto">
          <a:xfrm>
            <a:off x="251520" y="908720"/>
            <a:ext cx="822960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2</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1642579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404482" y="1988840"/>
            <a:ext cx="8229600" cy="3168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4400" rtl="0" eaLnBrk="0" fontAlgn="base" latinLnBrk="0" hangingPunct="0">
              <a:lnSpc>
                <a:spcPct val="100000"/>
              </a:lnSpc>
              <a:spcBef>
                <a:spcPct val="20000"/>
              </a:spcBef>
              <a:spcAft>
                <a:spcPct val="0"/>
              </a:spcAft>
              <a:buClrTx/>
              <a:buSzTx/>
              <a:buNone/>
              <a:tabLst/>
              <a:defRPr/>
            </a:pPr>
            <a:endParaRPr kumimoji="0" lang="en-US" sz="2400" b="0" i="0" u="none" strike="noStrike" kern="1200" cap="none" spc="0" normalizeH="0" baseline="0" dirty="0">
              <a:ln>
                <a:noFill/>
              </a:ln>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just" defTabSz="914400" rtl="0" eaLnBrk="0" fontAlgn="base" latinLnBrk="0" hangingPunct="0">
              <a:lnSpc>
                <a:spcPct val="100000"/>
              </a:lnSpc>
              <a:spcBef>
                <a:spcPct val="20000"/>
              </a:spcBef>
              <a:spcAft>
                <a:spcPct val="0"/>
              </a:spcAft>
              <a:buClrTx/>
              <a:buSzTx/>
              <a:buFont typeface="Arial" pitchFamily="34" charset="0"/>
              <a:buChar char="•"/>
              <a:tabLst/>
              <a:defRPr/>
            </a:pPr>
            <a:r>
              <a:rPr lang="en-US" sz="2200" b="1" noProof="0" dirty="0" smtClean="0">
                <a:latin typeface="Times New Roman" panose="02020603050405020304" pitchFamily="18" charset="0"/>
                <a:ea typeface="微软雅黑" pitchFamily="34" charset="-122"/>
                <a:cs typeface="Times New Roman" panose="02020603050405020304" pitchFamily="18" charset="0"/>
              </a:rPr>
              <a:t>Withholding standard treatment for group 3 is a concern</a:t>
            </a:r>
            <a:endParaRPr lang="en-US" sz="2200" b="1" dirty="0" smtClean="0">
              <a:latin typeface="Times New Roman" panose="02020603050405020304" pitchFamily="18" charset="0"/>
              <a:ea typeface="微软雅黑" pitchFamily="34" charset="-122"/>
              <a:cs typeface="Times New Roman" panose="02020603050405020304" pitchFamily="18" charset="0"/>
            </a:endParaRPr>
          </a:p>
          <a:p>
            <a:pPr lvl="1" indent="-342900" algn="just">
              <a:buFont typeface="Arial" pitchFamily="34" charset="0"/>
              <a:buChar char="•"/>
              <a:defRPr/>
            </a:pPr>
            <a:r>
              <a:rPr lang="en-US" sz="1800" noProof="0" dirty="0" smtClean="0">
                <a:latin typeface="Times New Roman" panose="02020603050405020304" pitchFamily="18" charset="0"/>
                <a:ea typeface="微软雅黑" pitchFamily="34" charset="-122"/>
                <a:cs typeface="Times New Roman" panose="02020603050405020304" pitchFamily="18" charset="0"/>
              </a:rPr>
              <a:t>This group potentially had no effective treatment</a:t>
            </a:r>
          </a:p>
          <a:p>
            <a:pPr lvl="1" indent="-342900" algn="just">
              <a:buFont typeface="Arial" pitchFamily="34" charset="0"/>
              <a:buChar char="•"/>
              <a:defRPr/>
            </a:pPr>
            <a:r>
              <a:rPr lang="en-US" sz="1800" dirty="0" smtClean="0">
                <a:latin typeface="Times New Roman" panose="02020603050405020304" pitchFamily="18" charset="0"/>
                <a:ea typeface="微软雅黑" pitchFamily="34" charset="-122"/>
                <a:cs typeface="Times New Roman" panose="02020603050405020304" pitchFamily="18" charset="0"/>
              </a:rPr>
              <a:t>They were put at risk</a:t>
            </a:r>
          </a:p>
          <a:p>
            <a:pPr lvl="1" indent="-342900" algn="just">
              <a:buFont typeface="Arial" pitchFamily="34" charset="0"/>
              <a:buChar char="•"/>
              <a:defRPr/>
            </a:pPr>
            <a:r>
              <a:rPr lang="en-US" sz="1800" noProof="0" dirty="0" smtClean="0">
                <a:latin typeface="Times New Roman" panose="02020603050405020304" pitchFamily="18" charset="0"/>
                <a:ea typeface="微软雅黑" pitchFamily="34" charset="-122"/>
                <a:cs typeface="Times New Roman" panose="02020603050405020304" pitchFamily="18" charset="0"/>
              </a:rPr>
              <a:t>This protocol is not ethical </a:t>
            </a:r>
          </a:p>
          <a:p>
            <a:pPr marL="400050" lvl="1" indent="0" algn="just">
              <a:buNone/>
              <a:defRPr/>
            </a:pP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未</a:t>
            </a:r>
            <a:r>
              <a:rPr lang="zh-CN" altLang="en-US" sz="1800" dirty="0">
                <a:solidFill>
                  <a:schemeClr val="accent2"/>
                </a:solidFill>
                <a:latin typeface="Times New Roman" panose="02020603050405020304" pitchFamily="18" charset="0"/>
                <a:ea typeface="微软雅黑" pitchFamily="34" charset="-122"/>
                <a:cs typeface="Times New Roman" panose="02020603050405020304" pitchFamily="18" charset="0"/>
              </a:rPr>
              <a:t>对第三组患者采用标准疗法，存在问</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题</a:t>
            </a:r>
            <a:endParaRPr lang="en-US" altLang="zh-CN" sz="1800"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marL="400050" lvl="1" indent="0" algn="just">
              <a:buNone/>
              <a:defRPr/>
            </a:pP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第</a:t>
            </a:r>
            <a:r>
              <a:rPr lang="zh-CN" altLang="en-US" sz="1800" dirty="0">
                <a:solidFill>
                  <a:schemeClr val="accent2"/>
                </a:solidFill>
                <a:latin typeface="Times New Roman" panose="02020603050405020304" pitchFamily="18" charset="0"/>
                <a:ea typeface="微软雅黑" pitchFamily="34" charset="-122"/>
                <a:cs typeface="Times New Roman" panose="02020603050405020304" pitchFamily="18" charset="0"/>
              </a:rPr>
              <a:t>三组患者未被有效治疗，健康受到威胁，该实验设计不符合伦理准则</a:t>
            </a:r>
          </a:p>
          <a:p>
            <a:pPr marL="0" indent="0" algn="just">
              <a:buNone/>
              <a:defRPr/>
            </a:pPr>
            <a:endParaRPr lang="en-US" sz="2200" noProof="0" dirty="0" smtClean="0">
              <a:latin typeface="Times New Roman" panose="02020603050405020304" pitchFamily="18" charset="0"/>
              <a:ea typeface="微软雅黑" pitchFamily="34" charset="-122"/>
              <a:cs typeface="Times New Roman" panose="02020603050405020304" pitchFamily="18" charset="0"/>
            </a:endParaRPr>
          </a:p>
          <a:p>
            <a:pPr marL="342900" marR="0" lvl="0" indent="-342900" algn="just" defTabSz="914400" rtl="0" eaLnBrk="0" fontAlgn="base" latinLnBrk="0" hangingPunct="0">
              <a:lnSpc>
                <a:spcPct val="100000"/>
              </a:lnSpc>
              <a:spcBef>
                <a:spcPct val="20000"/>
              </a:spcBef>
              <a:spcAft>
                <a:spcPct val="0"/>
              </a:spcAft>
              <a:buClrTx/>
              <a:buSzTx/>
              <a:buFont typeface="Arial" pitchFamily="34" charset="0"/>
              <a:buChar char="•"/>
              <a:tabLst/>
              <a:defRPr/>
            </a:pPr>
            <a:endParaRPr lang="en-US" sz="2000" dirty="0">
              <a:latin typeface="Times New Roman" panose="02020603050405020304" pitchFamily="18" charset="0"/>
              <a:ea typeface="微软雅黑" pitchFamily="34" charset="-122"/>
              <a:cs typeface="Times New Roman" panose="02020603050405020304" pitchFamily="18" charset="0"/>
            </a:endParaRPr>
          </a:p>
          <a:p>
            <a:pPr marL="342900" marR="0" lvl="0" indent="-342900" algn="just" defTabSz="914400" rtl="0" eaLnBrk="0" fontAlgn="base" latinLnBrk="0" hangingPunct="0">
              <a:lnSpc>
                <a:spcPct val="100000"/>
              </a:lnSpc>
              <a:spcBef>
                <a:spcPct val="20000"/>
              </a:spcBef>
              <a:spcAft>
                <a:spcPct val="0"/>
              </a:spcAft>
              <a:buClrTx/>
              <a:buSzTx/>
              <a:buFont typeface="Arial" pitchFamily="34" charset="0"/>
              <a:buChar char="•"/>
              <a:tabLst/>
              <a:defRPr/>
            </a:pPr>
            <a:r>
              <a:rPr lang="en-US" sz="2200" b="1" noProof="0" dirty="0" smtClean="0">
                <a:latin typeface="Times New Roman" panose="02020603050405020304" pitchFamily="18" charset="0"/>
                <a:ea typeface="微软雅黑" pitchFamily="34" charset="-122"/>
                <a:cs typeface="Times New Roman" panose="02020603050405020304" pitchFamily="18" charset="0"/>
              </a:rPr>
              <a:t>An institutional ethics committee would not approve it.</a:t>
            </a:r>
          </a:p>
          <a:p>
            <a:pPr marL="0" marR="0" lvl="0" indent="0" algn="just" defTabSz="914400" rtl="0" eaLnBrk="0" fontAlgn="base" latinLnBrk="0" hangingPunct="0">
              <a:lnSpc>
                <a:spcPct val="100000"/>
              </a:lnSpc>
              <a:spcBef>
                <a:spcPct val="20000"/>
              </a:spcBef>
              <a:spcAft>
                <a:spcPct val="0"/>
              </a:spcAft>
              <a:buClrTx/>
              <a:buSzTx/>
              <a:buNone/>
              <a:tabLst/>
              <a:defRPr/>
            </a:pP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机构的伦理审核委员会不能批准该实验设计</a:t>
            </a:r>
          </a:p>
          <a:p>
            <a:pPr marL="0" marR="0" lvl="0" indent="0" algn="just" defTabSz="914400" rtl="0" eaLnBrk="0" fontAlgn="base" latinLnBrk="0" hangingPunct="0">
              <a:lnSpc>
                <a:spcPct val="100000"/>
              </a:lnSpc>
              <a:spcBef>
                <a:spcPct val="20000"/>
              </a:spcBef>
              <a:spcAft>
                <a:spcPct val="0"/>
              </a:spcAft>
              <a:buClrTx/>
              <a:buSzTx/>
              <a:buNone/>
              <a:tabLst/>
              <a:defRPr/>
            </a:pPr>
            <a:endParaRPr lang="en-US" sz="2200" b="1" noProof="0" dirty="0" smtClean="0">
              <a:latin typeface="Times New Roman" panose="02020603050405020304" pitchFamily="18" charset="0"/>
              <a:ea typeface="微软雅黑" pitchFamily="34" charset="-122"/>
              <a:cs typeface="Times New Roman" panose="02020603050405020304" pitchFamily="18" charset="0"/>
            </a:endParaRPr>
          </a:p>
        </p:txBody>
      </p:sp>
      <p:sp>
        <p:nvSpPr>
          <p:cNvPr id="7"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For Clinical Research</a:t>
            </a:r>
          </a:p>
        </p:txBody>
      </p:sp>
      <p:sp>
        <p:nvSpPr>
          <p:cNvPr id="8" name="Title 1"/>
          <p:cNvSpPr txBox="1">
            <a:spLocks/>
          </p:cNvSpPr>
          <p:nvPr/>
        </p:nvSpPr>
        <p:spPr bwMode="auto">
          <a:xfrm>
            <a:off x="251520" y="908720"/>
            <a:ext cx="822960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2</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9215711"/>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1628800"/>
            <a:ext cx="8298472" cy="3384376"/>
          </a:xfrm>
        </p:spPr>
        <p:txBody>
          <a:bodyPr/>
          <a:lstStyle/>
          <a:p>
            <a:pPr marL="342900" lvl="1" indent="-342900" algn="just">
              <a:buFont typeface="Arial" panose="020B0604020202020204" pitchFamily="34" charset="0"/>
              <a:buChar char="•"/>
            </a:pPr>
            <a:r>
              <a:rPr lang="en-GB" sz="2200" b="1" dirty="0">
                <a:solidFill>
                  <a:schemeClr val="tx1"/>
                </a:solidFill>
                <a:latin typeface="Times New Roman" panose="02020603050405020304" pitchFamily="18" charset="0"/>
                <a:cs typeface="Times New Roman" panose="02020603050405020304" pitchFamily="18" charset="0"/>
              </a:rPr>
              <a:t>All</a:t>
            </a:r>
            <a:r>
              <a:rPr lang="en-GB" sz="2200" dirty="0">
                <a:solidFill>
                  <a:schemeClr val="tx1"/>
                </a:solidFill>
                <a:latin typeface="Times New Roman" panose="02020603050405020304" pitchFamily="18" charset="0"/>
                <a:cs typeface="Times New Roman" panose="02020603050405020304" pitchFamily="18" charset="0"/>
              </a:rPr>
              <a:t> research on vertebrates or any regulated invertebrates must have an ethics </a:t>
            </a:r>
            <a:r>
              <a:rPr lang="en-GB" sz="2200" dirty="0" smtClean="0">
                <a:solidFill>
                  <a:schemeClr val="tx1"/>
                </a:solidFill>
                <a:latin typeface="Times New Roman" panose="02020603050405020304" pitchFamily="18" charset="0"/>
                <a:cs typeface="Times New Roman" panose="02020603050405020304" pitchFamily="18" charset="0"/>
              </a:rPr>
              <a:t>statement</a:t>
            </a:r>
            <a:r>
              <a:rPr lang="en-GB" sz="2000" dirty="0" smtClean="0">
                <a:solidFill>
                  <a:schemeClr val="tx1"/>
                </a:solidFill>
                <a:latin typeface="Times New Roman" panose="02020603050405020304" pitchFamily="18" charset="0"/>
                <a:cs typeface="Times New Roman" panose="02020603050405020304" pitchFamily="18" charset="0"/>
              </a:rPr>
              <a:t>.</a:t>
            </a:r>
          </a:p>
          <a:p>
            <a:pPr marL="342900" lvl="1" indent="-342900" algn="just"/>
            <a:r>
              <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a:solidFill>
                  <a:srgbClr val="0070C0"/>
                </a:solidFill>
                <a:latin typeface="Times New Roman" panose="02020603050405020304" pitchFamily="18" charset="0"/>
                <a:ea typeface="微软雅黑" pitchFamily="34" charset="-122"/>
                <a:cs typeface="Times New Roman" panose="02020603050405020304" pitchFamily="18" charset="0"/>
              </a:rPr>
              <a:t>所有对脊椎动物或被监管的非脊椎动物进行的实验必须通过伦理审核</a:t>
            </a:r>
            <a:endParaRPr lang="en-US" altLang="zh-CN"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lgn="just"/>
            <a:endParaRPr lang="en-GB" sz="1600"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2" indent="-34290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Research must </a:t>
            </a:r>
            <a:r>
              <a:rPr lang="en-GB" sz="2200" dirty="0">
                <a:solidFill>
                  <a:schemeClr val="tx1"/>
                </a:solidFill>
                <a:latin typeface="Times New Roman" panose="02020603050405020304" pitchFamily="18" charset="0"/>
                <a:cs typeface="Times New Roman" panose="02020603050405020304" pitchFamily="18" charset="0"/>
              </a:rPr>
              <a:t>have been performed in accordance with the </a:t>
            </a:r>
            <a:r>
              <a:rPr lang="en-GB" sz="2200" dirty="0" smtClean="0">
                <a:solidFill>
                  <a:schemeClr val="tx1"/>
                </a:solidFill>
                <a:latin typeface="Times New Roman" panose="02020603050405020304" pitchFamily="18" charset="0"/>
                <a:cs typeface="Times New Roman" panose="02020603050405020304" pitchFamily="18" charset="0"/>
              </a:rPr>
              <a:t>3Rs of animal research:</a:t>
            </a:r>
            <a:r>
              <a:rPr lang="en-GB" sz="2000" dirty="0" smtClean="0">
                <a:solidFill>
                  <a:schemeClr val="tx1"/>
                </a:solidFill>
                <a:latin typeface="Times New Roman" panose="02020603050405020304" pitchFamily="18" charset="0"/>
                <a:cs typeface="Times New Roman" panose="02020603050405020304" pitchFamily="18" charset="0"/>
              </a:rPr>
              <a:t> </a:t>
            </a:r>
            <a:r>
              <a:rPr lang="zh-CN" altLang="en-US" dirty="0">
                <a:solidFill>
                  <a:srgbClr val="0070C0"/>
                </a:solidFill>
                <a:latin typeface="Times New Roman" panose="02020603050405020304" pitchFamily="18" charset="0"/>
                <a:ea typeface="微软雅黑" pitchFamily="34" charset="-122"/>
                <a:cs typeface="Times New Roman" panose="02020603050405020304" pitchFamily="18" charset="0"/>
              </a:rPr>
              <a:t>研究须遵守动物实验的</a:t>
            </a:r>
            <a:r>
              <a:rPr lang="en-US" altLang="zh-CN" dirty="0">
                <a:solidFill>
                  <a:srgbClr val="0070C0"/>
                </a:solidFill>
                <a:latin typeface="Times New Roman" panose="02020603050405020304" pitchFamily="18" charset="0"/>
                <a:ea typeface="微软雅黑" pitchFamily="34" charset="-122"/>
                <a:cs typeface="Times New Roman" panose="02020603050405020304" pitchFamily="18" charset="0"/>
              </a:rPr>
              <a:t>3R</a:t>
            </a:r>
            <a:r>
              <a:rPr lang="zh-CN" altLang="en-US" dirty="0">
                <a:solidFill>
                  <a:srgbClr val="0070C0"/>
                </a:solidFill>
                <a:latin typeface="Times New Roman" panose="02020603050405020304" pitchFamily="18" charset="0"/>
                <a:ea typeface="微软雅黑" pitchFamily="34" charset="-122"/>
                <a:cs typeface="Times New Roman" panose="02020603050405020304" pitchFamily="18" charset="0"/>
              </a:rPr>
              <a:t>标准</a:t>
            </a:r>
            <a:endParaRPr lang="en-GB"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lvl="2" algn="just"/>
            <a:r>
              <a:rPr lang="en-GB" sz="2000"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Replacement (replace use of animals where possible)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替代</a:t>
            </a:r>
            <a:endPar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2" algn="just"/>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Reduction (minimise number of animals used per experiment)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减少数量</a:t>
            </a:r>
            <a:endPar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2" algn="just"/>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Refinement (minimise suffering and improve animal welfare).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减少痛苦</a:t>
            </a:r>
            <a:endParaRPr lang="en-GB"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2" indent="-342900" algn="just">
              <a:buFont typeface="Arial" panose="020B0604020202020204" pitchFamily="34" charset="0"/>
              <a:buChar char="•"/>
            </a:pPr>
            <a:endParaRPr lang="en-GB" sz="2000" dirty="0">
              <a:solidFill>
                <a:schemeClr val="tx1"/>
              </a:solidFill>
              <a:latin typeface="Times New Roman" panose="02020603050405020304" pitchFamily="18" charset="0"/>
              <a:cs typeface="Times New Roman" panose="02020603050405020304" pitchFamily="18" charset="0"/>
            </a:endParaRPr>
          </a:p>
          <a:p>
            <a:pPr algn="just"/>
            <a:endParaRPr lang="en-GB" sz="2000" dirty="0">
              <a:solidFill>
                <a:schemeClr val="tx1"/>
              </a:solidFill>
              <a:latin typeface="Times New Roman" panose="02020603050405020304" pitchFamily="18" charset="0"/>
              <a:cs typeface="Times New Roman" panose="02020603050405020304" pitchFamily="18" charset="0"/>
            </a:endParaRPr>
          </a:p>
          <a:p>
            <a:pPr algn="just"/>
            <a:endParaRPr lang="en-GB" sz="2000" dirty="0">
              <a:solidFill>
                <a:schemeClr val="tx1"/>
              </a:solidFill>
              <a:latin typeface="Times New Roman" panose="02020603050405020304" pitchFamily="18" charset="0"/>
              <a:cs typeface="Times New Roman" panose="02020603050405020304" pitchFamily="18" charset="0"/>
            </a:endParaRPr>
          </a:p>
          <a:p>
            <a:pPr algn="just"/>
            <a:endParaRPr lang="en-GB" sz="2000" dirty="0">
              <a:solidFill>
                <a:schemeClr val="tx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For Animal Study</a:t>
            </a:r>
            <a:endParaRPr lang="en-GB"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1205199495"/>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83568" y="2122512"/>
            <a:ext cx="7772400" cy="4114800"/>
          </a:xfrm>
          <a:prstGeom prst="rect">
            <a:avLst/>
          </a:prstGeom>
        </p:spPr>
        <p:txBody>
          <a:bodyPr/>
          <a:lst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lang="de-DE" sz="1800" baseline="0">
                <a:solidFill>
                  <a:schemeClr val="tx2"/>
                </a:solidFill>
                <a:latin typeface="Calibri"/>
                <a:ea typeface="微软雅黑" pitchFamily="34" charset="-122"/>
                <a:cs typeface="ヒラギノ角ゴ Pro W3" pitchFamily="-65" charset="-128"/>
              </a:defRPr>
            </a:lvl1pPr>
            <a:lvl2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ヒラギノ角ゴ Pro W3" charset="-128"/>
                <a:cs typeface="ヒラギノ角ゴ Pro W3" charset="0"/>
              </a:defRPr>
            </a:lvl2pPr>
            <a:lvl3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ＭＳ Ｐゴシック" charset="0"/>
                <a:cs typeface="Geneva" charset="-128"/>
              </a:defRPr>
            </a:lvl3pPr>
            <a:lvl4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4pPr>
            <a:lvl5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5pPr>
            <a:lvl6pPr marL="13985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6pPr>
            <a:lvl7pPr marL="18557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7pPr>
            <a:lvl8pPr marL="23129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8pPr>
            <a:lvl9pPr marL="27701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9pPr>
          </a:lstStyle>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Researchers submit a manuscript describing a study investigating the effect of gastric emptying and acid secretion on stress ulceration of the gastric mucosa.</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该论文研究的是胃排空和胃酸分泌对应激性胃溃疡的影响</a:t>
            </a:r>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144 rats are divided into three groups (48 per group). </a:t>
            </a:r>
            <a:endParaRPr lang="en-US"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r>
              <a:rPr lang="en-US" dirty="0" smtClean="0">
                <a:solidFill>
                  <a:srgbClr val="0070C0"/>
                </a:solidFill>
                <a:latin typeface="Times New Roman" panose="02020603050405020304" pitchFamily="18" charset="0"/>
                <a:cs typeface="Times New Roman" panose="02020603050405020304" pitchFamily="18" charset="0"/>
              </a:rPr>
              <a:t>	144</a:t>
            </a:r>
            <a:r>
              <a:rPr lang="zh-CN" altLang="en-US" dirty="0" smtClean="0">
                <a:solidFill>
                  <a:srgbClr val="0070C0"/>
                </a:solidFill>
                <a:latin typeface="Times New Roman" panose="02020603050405020304" pitchFamily="18" charset="0"/>
                <a:cs typeface="Times New Roman" panose="02020603050405020304" pitchFamily="18" charset="0"/>
              </a:rPr>
              <a:t>只大鼠被分为</a:t>
            </a:r>
            <a:r>
              <a:rPr lang="en-US" altLang="zh-CN" dirty="0" smtClean="0">
                <a:solidFill>
                  <a:srgbClr val="0070C0"/>
                </a:solidFill>
                <a:latin typeface="Times New Roman" panose="02020603050405020304" pitchFamily="18" charset="0"/>
                <a:cs typeface="Times New Roman" panose="02020603050405020304" pitchFamily="18" charset="0"/>
              </a:rPr>
              <a:t>3</a:t>
            </a:r>
            <a:r>
              <a:rPr lang="zh-CN" altLang="en-US" dirty="0" smtClean="0">
                <a:solidFill>
                  <a:srgbClr val="0070C0"/>
                </a:solidFill>
                <a:latin typeface="Times New Roman" panose="02020603050405020304" pitchFamily="18" charset="0"/>
                <a:cs typeface="Times New Roman" panose="02020603050405020304" pitchFamily="18" charset="0"/>
              </a:rPr>
              <a:t>组（每组</a:t>
            </a:r>
            <a:r>
              <a:rPr lang="en-US" altLang="zh-CN" dirty="0" smtClean="0">
                <a:solidFill>
                  <a:srgbClr val="0070C0"/>
                </a:solidFill>
                <a:latin typeface="Times New Roman" panose="02020603050405020304" pitchFamily="18" charset="0"/>
                <a:cs typeface="Times New Roman" panose="02020603050405020304" pitchFamily="18" charset="0"/>
              </a:rPr>
              <a:t>48</a:t>
            </a:r>
            <a:r>
              <a:rPr lang="zh-CN" altLang="en-US" dirty="0" smtClean="0">
                <a:solidFill>
                  <a:srgbClr val="0070C0"/>
                </a:solidFill>
                <a:latin typeface="Times New Roman" panose="02020603050405020304" pitchFamily="18" charset="0"/>
                <a:cs typeface="Times New Roman" panose="02020603050405020304" pitchFamily="18" charset="0"/>
              </a:rPr>
              <a:t>只）</a:t>
            </a:r>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All undergo a water immersion restraint test and two groups also undergo surgery before this test (with or without removal of gastric contents).</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所有动物经过浸水束缚实验，其中两组在此前要进行手术（</a:t>
            </a:r>
            <a:r>
              <a:rPr lang="zh-CN" altLang="en-US" dirty="0">
                <a:solidFill>
                  <a:srgbClr val="0070C0"/>
                </a:solidFill>
                <a:latin typeface="Times New Roman" panose="02020603050405020304" pitchFamily="18" charset="0"/>
                <a:cs typeface="Times New Roman" panose="02020603050405020304" pitchFamily="18" charset="0"/>
              </a:rPr>
              <a:t>是否</a:t>
            </a:r>
            <a:r>
              <a:rPr lang="zh-CN" altLang="en-US" dirty="0" smtClean="0">
                <a:solidFill>
                  <a:srgbClr val="0070C0"/>
                </a:solidFill>
                <a:latin typeface="Times New Roman" panose="02020603050405020304" pitchFamily="18" charset="0"/>
                <a:cs typeface="Times New Roman" panose="02020603050405020304" pitchFamily="18" charset="0"/>
              </a:rPr>
              <a:t>摘除胃内容物）</a:t>
            </a:r>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The manuscript says the study had ethics approval.</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文中说该研究通过伦理审核</a:t>
            </a:r>
            <a:endParaRPr lang="en-GB" dirty="0" smtClean="0">
              <a:solidFill>
                <a:srgbClr val="0070C0"/>
              </a:solidFill>
              <a:latin typeface="Times New Roman" panose="02020603050405020304" pitchFamily="18" charset="0"/>
              <a:cs typeface="Times New Roman" panose="02020603050405020304" pitchFamily="18" charset="0"/>
            </a:endParaRPr>
          </a:p>
          <a:p>
            <a:pPr algn="just"/>
            <a:endParaRPr lang="en-GB" sz="2200"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683568" y="936257"/>
            <a:ext cx="7797552"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3</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For Animal Study</a:t>
            </a:r>
            <a:endParaRPr lang="en-GB"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7" name="Rectangle 6"/>
          <p:cNvSpPr/>
          <p:nvPr/>
        </p:nvSpPr>
        <p:spPr>
          <a:xfrm>
            <a:off x="6948264" y="5934670"/>
            <a:ext cx="1915909" cy="923330"/>
          </a:xfrm>
          <a:prstGeom prst="rect">
            <a:avLst/>
          </a:prstGeom>
          <a:noFill/>
        </p:spPr>
        <p:txBody>
          <a:bodyPr wrap="none" lIns="91440" tIns="45720" rIns="91440" bIns="45720">
            <a:spAutoFit/>
          </a:bodyPr>
          <a:lstStyle/>
          <a:p>
            <a:pPr algn="just"/>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14093559"/>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83568" y="2266528"/>
            <a:ext cx="7772400" cy="2386608"/>
          </a:xfrm>
          <a:prstGeom prst="rect">
            <a:avLst/>
          </a:prstGeom>
        </p:spPr>
        <p:txBody>
          <a:bodyPr/>
          <a:lst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lang="de-DE" sz="1800" baseline="0">
                <a:solidFill>
                  <a:schemeClr val="tx2"/>
                </a:solidFill>
                <a:latin typeface="Calibri"/>
                <a:ea typeface="微软雅黑" pitchFamily="34" charset="-122"/>
                <a:cs typeface="ヒラギノ角ゴ Pro W3" pitchFamily="-65" charset="-128"/>
              </a:defRPr>
            </a:lvl1pPr>
            <a:lvl2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ヒラギノ角ゴ Pro W3" charset="-128"/>
                <a:cs typeface="ヒラギノ角ゴ Pro W3" charset="0"/>
              </a:defRPr>
            </a:lvl2pPr>
            <a:lvl3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ＭＳ Ｐゴシック" charset="0"/>
                <a:cs typeface="Geneva" charset="-128"/>
              </a:defRPr>
            </a:lvl3pPr>
            <a:lvl4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4pPr>
            <a:lvl5pPr marL="0" indent="0" algn="l" rtl="0" eaLnBrk="1" fontAlgn="base" hangingPunct="1">
              <a:lnSpc>
                <a:spcPts val="2200"/>
              </a:lnSpc>
              <a:spcBef>
                <a:spcPts val="900"/>
              </a:spcBef>
              <a:spcAft>
                <a:spcPct val="0"/>
              </a:spcAft>
              <a:buClr>
                <a:srgbClr val="005BB9"/>
              </a:buClr>
              <a:buSzPct val="100000"/>
              <a:buFont typeface="Arial" charset="0"/>
              <a:buNone/>
              <a:defRPr lang="de-DE" sz="1800" dirty="0">
                <a:solidFill>
                  <a:schemeClr val="tx2"/>
                </a:solidFill>
                <a:latin typeface="Calibri"/>
                <a:ea typeface="Geneva" charset="-128"/>
                <a:cs typeface="Geneva" charset="0"/>
              </a:defRPr>
            </a:lvl5pPr>
            <a:lvl6pPr marL="13985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6pPr>
            <a:lvl7pPr marL="18557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7pPr>
            <a:lvl8pPr marL="23129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8pPr>
            <a:lvl9pPr marL="27701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9pPr>
          </a:lstStyle>
          <a:p>
            <a:pPr marL="285750" indent="-285750">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Large number of rats were used.</a:t>
            </a:r>
          </a:p>
          <a:p>
            <a:pPr marL="285750" indent="-285750"/>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使用大鼠的数量过大</a:t>
            </a:r>
            <a:endParaRPr lang="en-US" altLang="zh-CN" dirty="0" smtClean="0">
              <a:solidFill>
                <a:srgbClr val="0070C0"/>
              </a:solidFill>
              <a:latin typeface="Times New Roman" panose="02020603050405020304" pitchFamily="18" charset="0"/>
              <a:cs typeface="Times New Roman" panose="02020603050405020304" pitchFamily="18" charset="0"/>
            </a:endParaRPr>
          </a:p>
          <a:p>
            <a:pPr marL="285750" indent="-285750"/>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Concerns raised about animal welfare, given a restraint test was used after surgery.  </a:t>
            </a:r>
          </a:p>
          <a:p>
            <a:pPr marL="285750" indent="-285750"/>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在术后进行束缚实验，涉及动物权益问题</a:t>
            </a:r>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9" name="Title 1"/>
          <p:cNvSpPr txBox="1">
            <a:spLocks/>
          </p:cNvSpPr>
          <p:nvPr/>
        </p:nvSpPr>
        <p:spPr bwMode="auto">
          <a:xfrm>
            <a:off x="683568" y="908720"/>
            <a:ext cx="7797552"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Case 3</a:t>
            </a:r>
          </a:p>
          <a:p>
            <a:pPr marL="0" marR="0" lvl="0" indent="0" defTabSz="914400" rtl="0" eaLnBrk="0" fontAlgn="base" latinLnBrk="0" hangingPunct="0">
              <a:lnSpc>
                <a:spcPct val="100000"/>
              </a:lnSpc>
              <a:spcBef>
                <a:spcPct val="0"/>
              </a:spcBef>
              <a:spcAft>
                <a:spcPct val="0"/>
              </a:spcAft>
              <a:buClrTx/>
              <a:buSzTx/>
              <a:buFontTx/>
              <a:buNone/>
              <a:tabLst/>
              <a:defRPr/>
            </a:pPr>
            <a:r>
              <a:rPr lang="en-US" sz="2200" b="1" kern="0" dirty="0" smtClean="0">
                <a:solidFill>
                  <a:schemeClr val="accent1"/>
                </a:solidFill>
                <a:latin typeface="Times New Roman" panose="02020603050405020304" pitchFamily="18" charset="0"/>
                <a:cs typeface="Times New Roman" panose="02020603050405020304" pitchFamily="18" charset="0"/>
              </a:rPr>
              <a:t>Ethical Concerns</a:t>
            </a:r>
            <a:endParaRPr lang="en-US" sz="2200" b="1" kern="0" dirty="0">
              <a:solidFill>
                <a:schemeClr val="accent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For Animal Study</a:t>
            </a:r>
            <a:endParaRPr lang="en-GB"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422613239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69332"/>
          </a:xfrm>
        </p:spPr>
        <p:txBody>
          <a:body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Manuscript preparation</a:t>
            </a:r>
          </a:p>
        </p:txBody>
      </p:sp>
      <p:sp>
        <p:nvSpPr>
          <p:cNvPr id="3" name="Rectangle 2"/>
          <p:cNvSpPr/>
          <p:nvPr/>
        </p:nvSpPr>
        <p:spPr>
          <a:xfrm>
            <a:off x="1187624" y="1268760"/>
            <a:ext cx="6581983" cy="2923877"/>
          </a:xfrm>
          <a:prstGeom prst="rect">
            <a:avLst/>
          </a:prstGeom>
        </p:spPr>
        <p:txBody>
          <a:bodyPr wrap="square">
            <a:spAutoFit/>
          </a:bodyPr>
          <a:lstStyle/>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Research ethics and consent</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rPr>
              <a:t>Good reporting and adherence to </a:t>
            </a:r>
            <a:r>
              <a:rPr lang="en-GB" sz="2200"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policy</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latin typeface="Times New Roman" panose="02020603050405020304" pitchFamily="18" charset="0"/>
                <a:ea typeface="微软雅黑" pitchFamily="34" charset="-122"/>
                <a:cs typeface="Times New Roman" panose="02020603050405020304" pitchFamily="18" charset="0"/>
              </a:rPr>
              <a:t>Abstract</a:t>
            </a:r>
            <a:endParaRPr lang="en-GB" sz="2200" kern="0" dirty="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latin typeface="Times New Roman" panose="02020603050405020304" pitchFamily="18" charset="0"/>
                <a:ea typeface="微软雅黑" pitchFamily="34" charset="-122"/>
                <a:cs typeface="Times New Roman" panose="02020603050405020304" pitchFamily="18" charset="0"/>
              </a:rPr>
              <a:t>Cover letter</a:t>
            </a:r>
            <a:endParaRPr lang="en-GB" sz="2200" kern="0" dirty="0">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1492966248"/>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Instructions for Authors</a:t>
            </a:r>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1340768"/>
            <a:ext cx="8734177" cy="40430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6129000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1008000" y="6504356"/>
            <a:ext cx="8136000" cy="353644"/>
          </a:xfrm>
        </p:spPr>
        <p:txBody>
          <a:bodyPr/>
          <a:lstStyle/>
          <a:p>
            <a:pPr algn="r"/>
            <a:r>
              <a:rPr lang="en-GB" sz="1400" dirty="0">
                <a:solidFill>
                  <a:srgbClr val="FF0000"/>
                </a:solidFill>
                <a:latin typeface="Times New Roman" panose="02020603050405020304" pitchFamily="18" charset="0"/>
                <a:cs typeface="Times New Roman" panose="02020603050405020304" pitchFamily="18" charset="0"/>
                <a:hlinkClick r:id="rId3"/>
              </a:rPr>
              <a:t>http://www.equator-network.org</a:t>
            </a:r>
            <a:r>
              <a:rPr lang="en-GB" sz="1400" dirty="0" smtClean="0">
                <a:solidFill>
                  <a:srgbClr val="FF0000"/>
                </a:solidFill>
                <a:latin typeface="Times New Roman" panose="02020603050405020304" pitchFamily="18" charset="0"/>
                <a:cs typeface="Times New Roman" panose="02020603050405020304" pitchFamily="18" charset="0"/>
                <a:hlinkClick r:id="rId3"/>
              </a:rPr>
              <a:t>/</a:t>
            </a:r>
            <a:r>
              <a:rPr lang="en-GB" sz="1400" dirty="0" smtClean="0">
                <a:solidFill>
                  <a:srgbClr val="FF0000"/>
                </a:solidFill>
                <a:latin typeface="Times New Roman" panose="02020603050405020304" pitchFamily="18" charset="0"/>
                <a:cs typeface="Times New Roman" panose="02020603050405020304" pitchFamily="18" charset="0"/>
              </a:rPr>
              <a:t> </a:t>
            </a:r>
            <a:endParaRPr lang="en-GB" sz="1400" dirty="0">
              <a:solidFill>
                <a:srgbClr val="FF0000"/>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1520" y="2914212"/>
            <a:ext cx="3695700" cy="3076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7780" y="1090439"/>
            <a:ext cx="7934325" cy="1114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4624478" y="3790779"/>
            <a:ext cx="3888432" cy="1323439"/>
          </a:xfrm>
          <a:prstGeom prst="rect">
            <a:avLst/>
          </a:prstGeom>
        </p:spPr>
        <p:txBody>
          <a:bodyPr wrap="square">
            <a:spAutoFit/>
          </a:bodyPr>
          <a:lstStyle/>
          <a:p>
            <a:pPr algn="ctr"/>
            <a:r>
              <a:rPr lang="en-GB" sz="2200" dirty="0" smtClean="0">
                <a:latin typeface="Times New Roman" panose="02020603050405020304" pitchFamily="18" charset="0"/>
                <a:cs typeface="Times New Roman" panose="02020603050405020304" pitchFamily="18" charset="0"/>
              </a:rPr>
              <a:t>Help </a:t>
            </a:r>
            <a:r>
              <a:rPr lang="en-GB" sz="2200" dirty="0">
                <a:latin typeface="Times New Roman" panose="02020603050405020304" pitchFamily="18" charset="0"/>
                <a:cs typeface="Times New Roman" panose="02020603050405020304" pitchFamily="18" charset="0"/>
              </a:rPr>
              <a:t>editors, reviewers and readers </a:t>
            </a:r>
            <a:r>
              <a:rPr lang="en-GB" sz="2200" dirty="0" smtClean="0">
                <a:latin typeface="Times New Roman" panose="02020603050405020304" pitchFamily="18" charset="0"/>
                <a:cs typeface="Times New Roman" panose="02020603050405020304" pitchFamily="18" charset="0"/>
              </a:rPr>
              <a:t>understand what </a:t>
            </a:r>
            <a:r>
              <a:rPr lang="en-GB" sz="2200" dirty="0">
                <a:latin typeface="Times New Roman" panose="02020603050405020304" pitchFamily="18" charset="0"/>
                <a:cs typeface="Times New Roman" panose="02020603050405020304" pitchFamily="18" charset="0"/>
              </a:rPr>
              <a:t>you </a:t>
            </a:r>
            <a:r>
              <a:rPr lang="en-GB" sz="2200" dirty="0" smtClean="0">
                <a:latin typeface="Times New Roman" panose="02020603050405020304" pitchFamily="18" charset="0"/>
                <a:cs typeface="Times New Roman" panose="02020603050405020304" pitchFamily="18" charset="0"/>
              </a:rPr>
              <a:t>did</a:t>
            </a:r>
          </a:p>
          <a:p>
            <a:pPr algn="ct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帮助编辑、审稿人和读者更好地理解你的文章</a:t>
            </a:r>
            <a:endParaRPr lang="en-GB" dirty="0">
              <a:solidFill>
                <a:schemeClr val="accent2"/>
              </a:solidFill>
              <a:latin typeface="Times New Roman" panose="02020603050405020304" pitchFamily="18" charset="0"/>
              <a:ea typeface="微软雅黑" pitchFamily="34" charset="-122"/>
              <a:cs typeface="Times New Roman" panose="02020603050405020304" pitchFamily="18" charset="0"/>
            </a:endParaRPr>
          </a:p>
        </p:txBody>
      </p:sp>
      <p:sp>
        <p:nvSpPr>
          <p:cNvPr id="8"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Standards of reporting </a:t>
            </a:r>
          </a:p>
        </p:txBody>
      </p:sp>
      <p:sp>
        <p:nvSpPr>
          <p:cNvPr id="7" name="TextBox 6"/>
          <p:cNvSpPr txBox="1"/>
          <p:nvPr/>
        </p:nvSpPr>
        <p:spPr>
          <a:xfrm>
            <a:off x="4266881" y="1988840"/>
            <a:ext cx="4104456" cy="432048"/>
          </a:xfrm>
          <a:prstGeom prst="rect">
            <a:avLst/>
          </a:prstGeom>
          <a:noFill/>
        </p:spPr>
        <p:txBody>
          <a:bodyPr wrap="square" lIns="0" tIns="0" rIns="0" bIns="0" rtlCol="0">
            <a:noAutofit/>
          </a:bodyPr>
          <a:lstStyle/>
          <a:p>
            <a:pPr algn="l">
              <a:lnSpc>
                <a:spcPts val="2200"/>
              </a:lnSpc>
              <a:spcBef>
                <a:spcPts val="900"/>
              </a:spcBef>
              <a:buClr>
                <a:schemeClr val="accent2"/>
              </a:buClr>
              <a:buSzPct val="100000"/>
            </a:pPr>
            <a:r>
              <a:rPr lang="zh-CN" altLang="en-US" dirty="0" smtClean="0">
                <a:solidFill>
                  <a:schemeClr val="accent2"/>
                </a:solidFill>
                <a:latin typeface="微软雅黑" pitchFamily="34" charset="-122"/>
                <a:ea typeface="微软雅黑" pitchFamily="34" charset="-122"/>
              </a:rPr>
              <a:t>提高医学研究的质量和透明度</a:t>
            </a:r>
            <a:endParaRPr lang="en-US" dirty="0" err="1" smtClean="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xmlns="" val="490500900"/>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r="10887"/>
          <a:stretch/>
        </p:blipFill>
        <p:spPr bwMode="auto">
          <a:xfrm>
            <a:off x="107504" y="1062663"/>
            <a:ext cx="8856984" cy="5318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35696" y="0"/>
            <a:ext cx="5924550" cy="674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Example</a:t>
            </a:r>
            <a:r>
              <a:rPr lang="en-GB"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 CONSORT  </a:t>
            </a:r>
            <a:endParaRPr lang="en-GB"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2653467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69332"/>
          </a:xfrm>
        </p:spPr>
        <p:txBody>
          <a:body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Manuscript preparation</a:t>
            </a:r>
          </a:p>
        </p:txBody>
      </p:sp>
      <p:sp>
        <p:nvSpPr>
          <p:cNvPr id="3" name="Rectangle 2"/>
          <p:cNvSpPr/>
          <p:nvPr/>
        </p:nvSpPr>
        <p:spPr>
          <a:xfrm>
            <a:off x="1187624" y="1268760"/>
            <a:ext cx="6581983" cy="2923877"/>
          </a:xfrm>
          <a:prstGeom prst="rect">
            <a:avLst/>
          </a:prstGeom>
        </p:spPr>
        <p:txBody>
          <a:bodyPr wrap="square">
            <a:spAutoFit/>
          </a:bodyPr>
          <a:lstStyle/>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Research ethics and consent</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Good reporting and adherence to policy</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Abstract</a:t>
            </a: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latin typeface="Times New Roman" panose="02020603050405020304" pitchFamily="18" charset="0"/>
                <a:ea typeface="微软雅黑" pitchFamily="34" charset="-122"/>
                <a:cs typeface="Times New Roman" panose="02020603050405020304" pitchFamily="18" charset="0"/>
              </a:rPr>
              <a:t>Cover letter</a:t>
            </a:r>
            <a:endParaRPr lang="en-GB" sz="2200" kern="0" dirty="0">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319102640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Content Placeholder 2"/>
          <p:cNvSpPr>
            <a:spLocks noGrp="1"/>
          </p:cNvSpPr>
          <p:nvPr>
            <p:ph idx="11"/>
          </p:nvPr>
        </p:nvSpPr>
        <p:spPr>
          <a:xfrm>
            <a:off x="467544" y="1772816"/>
            <a:ext cx="7939214" cy="2952328"/>
          </a:xfrm>
        </p:spPr>
        <p:txBody>
          <a:bodyPr/>
          <a:lstStyle/>
          <a:p>
            <a:pPr algn="just"/>
            <a:r>
              <a:rPr lang="en-US" altLang="en-US" sz="2200" b="1" dirty="0">
                <a:solidFill>
                  <a:schemeClr val="tx1"/>
                </a:solidFill>
                <a:latin typeface="Times New Roman" panose="02020603050405020304" pitchFamily="18" charset="0"/>
                <a:cs typeface="Times New Roman" panose="02020603050405020304" pitchFamily="18" charset="0"/>
              </a:rPr>
              <a:t>The abstract is the only detail invited reviewers see before they agree to peer </a:t>
            </a:r>
            <a:r>
              <a:rPr lang="en-US" altLang="en-US" sz="2200" b="1" dirty="0" smtClean="0">
                <a:solidFill>
                  <a:schemeClr val="tx1"/>
                </a:solidFill>
                <a:latin typeface="Times New Roman" panose="02020603050405020304" pitchFamily="18" charset="0"/>
                <a:cs typeface="Times New Roman" panose="02020603050405020304" pitchFamily="18" charset="0"/>
              </a:rPr>
              <a:t>review</a:t>
            </a:r>
          </a:p>
          <a:p>
            <a:pPr algn="just"/>
            <a:r>
              <a:rPr lang="zh-CN" altLang="en-US" dirty="0">
                <a:solidFill>
                  <a:schemeClr val="accent2"/>
                </a:solidFill>
                <a:latin typeface="Times New Roman" panose="02020603050405020304" pitchFamily="18" charset="0"/>
                <a:cs typeface="Times New Roman" panose="02020603050405020304" pitchFamily="18" charset="0"/>
              </a:rPr>
              <a:t>审稿</a:t>
            </a:r>
            <a:r>
              <a:rPr lang="zh-CN" altLang="en-US" dirty="0" smtClean="0">
                <a:solidFill>
                  <a:schemeClr val="accent2"/>
                </a:solidFill>
                <a:latin typeface="Times New Roman" panose="02020603050405020304" pitchFamily="18" charset="0"/>
                <a:cs typeface="Times New Roman" panose="02020603050405020304" pitchFamily="18" charset="0"/>
              </a:rPr>
              <a:t>人在同意为文章审稿之前，只能看到文章摘要。</a:t>
            </a:r>
            <a:endParaRPr lang="en-US" altLang="en-US" dirty="0" smtClean="0">
              <a:solidFill>
                <a:schemeClr val="accent2"/>
              </a:solidFill>
              <a:latin typeface="Times New Roman" panose="02020603050405020304" pitchFamily="18" charset="0"/>
              <a:cs typeface="Times New Roman" panose="02020603050405020304" pitchFamily="18" charset="0"/>
            </a:endParaRPr>
          </a:p>
          <a:p>
            <a:pPr algn="just"/>
            <a:endParaRPr lang="en-US" altLang="en-US" sz="2200" b="1" dirty="0">
              <a:solidFill>
                <a:schemeClr val="tx1"/>
              </a:solidFill>
              <a:latin typeface="Times New Roman" panose="02020603050405020304" pitchFamily="18" charset="0"/>
              <a:cs typeface="Times New Roman" panose="02020603050405020304" pitchFamily="18" charset="0"/>
            </a:endParaRPr>
          </a:p>
          <a:p>
            <a:pPr algn="just" eaLnBrk="1" hangingPunct="1"/>
            <a:r>
              <a:rPr lang="en-US" altLang="en-US" sz="2200" b="1" dirty="0" smtClean="0">
                <a:solidFill>
                  <a:schemeClr val="tx1"/>
                </a:solidFill>
                <a:latin typeface="Times New Roman" panose="02020603050405020304" pitchFamily="18" charset="0"/>
                <a:cs typeface="Times New Roman" panose="02020603050405020304" pitchFamily="18" charset="0"/>
              </a:rPr>
              <a:t>A badly written and unclear abstract might mean</a:t>
            </a:r>
            <a:r>
              <a:rPr lang="en-US" altLang="en-US" sz="1600" b="1" dirty="0" smtClean="0">
                <a:solidFill>
                  <a:schemeClr val="accent2"/>
                </a:solidFill>
                <a:latin typeface="Times New Roman" panose="02020603050405020304" pitchFamily="18" charset="0"/>
                <a:cs typeface="Times New Roman" panose="02020603050405020304" pitchFamily="18" charset="0"/>
              </a:rPr>
              <a:t>	</a:t>
            </a:r>
            <a:endParaRPr lang="en-US" altLang="en-US" b="1" dirty="0" smtClean="0">
              <a:solidFill>
                <a:schemeClr val="accent2"/>
              </a:solidFill>
              <a:latin typeface="Times New Roman" panose="02020603050405020304" pitchFamily="18" charset="0"/>
              <a:cs typeface="Times New Roman" panose="02020603050405020304" pitchFamily="18" charset="0"/>
            </a:endParaRPr>
          </a:p>
          <a:p>
            <a:pPr lvl="1" algn="just" eaLnBrk="1" hangingPunct="1"/>
            <a:r>
              <a:rPr lang="en-US" altLang="en-US" dirty="0" smtClean="0">
                <a:solidFill>
                  <a:schemeClr val="tx1"/>
                </a:solidFill>
                <a:latin typeface="Times New Roman" panose="02020603050405020304" pitchFamily="18" charset="0"/>
                <a:cs typeface="Times New Roman" panose="02020603050405020304" pitchFamily="18" charset="0"/>
              </a:rPr>
              <a:t>The editor misses the importance of the work</a:t>
            </a:r>
          </a:p>
          <a:p>
            <a:pPr lvl="1" algn="just" eaLnBrk="1" hangingPunct="1"/>
            <a:r>
              <a:rPr lang="en-US" altLang="en-US" dirty="0" smtClean="0">
                <a:solidFill>
                  <a:schemeClr val="tx1"/>
                </a:solidFill>
                <a:latin typeface="Times New Roman" panose="02020603050405020304" pitchFamily="18" charset="0"/>
                <a:cs typeface="Times New Roman" panose="02020603050405020304" pitchFamily="18" charset="0"/>
              </a:rPr>
              <a:t>Peer reviewers decline to review</a:t>
            </a:r>
          </a:p>
          <a:p>
            <a:pPr marL="188913" lvl="1" indent="0" algn="just">
              <a:buNone/>
            </a:pPr>
            <a:r>
              <a:rPr lang="zh-CN" altLang="en-US" dirty="0" smtClean="0">
                <a:solidFill>
                  <a:schemeClr val="accent2"/>
                </a:solidFill>
                <a:latin typeface="微软雅黑" pitchFamily="34" charset="-122"/>
                <a:ea typeface="微软雅黑" pitchFamily="34" charset="-122"/>
                <a:cs typeface="Times New Roman" panose="02020603050405020304" pitchFamily="18" charset="0"/>
              </a:rPr>
              <a:t>差</a:t>
            </a:r>
            <a:r>
              <a:rPr lang="zh-CN" altLang="en-US" dirty="0">
                <a:solidFill>
                  <a:schemeClr val="accent2"/>
                </a:solidFill>
                <a:latin typeface="微软雅黑" pitchFamily="34" charset="-122"/>
                <a:ea typeface="微软雅黑" pitchFamily="34" charset="-122"/>
                <a:cs typeface="Times New Roman" panose="02020603050405020304" pitchFamily="18" charset="0"/>
              </a:rPr>
              <a:t>的摘要可能会是编辑和审稿人拒绝审稿</a:t>
            </a:r>
          </a:p>
          <a:p>
            <a:pPr lvl="1" algn="just" eaLnBrk="1" hangingPunct="1"/>
            <a:endParaRPr lang="en-US" altLang="en-US" dirty="0" smtClean="0">
              <a:solidFill>
                <a:schemeClr val="tx1"/>
              </a:solidFill>
              <a:latin typeface="Times New Roman" panose="02020603050405020304" pitchFamily="18" charset="0"/>
              <a:cs typeface="Times New Roman" panose="02020603050405020304" pitchFamily="18" charset="0"/>
            </a:endParaRPr>
          </a:p>
          <a:p>
            <a:pPr algn="just"/>
            <a:r>
              <a:rPr lang="en-US" altLang="en-US" sz="2200" b="1" dirty="0" smtClean="0">
                <a:solidFill>
                  <a:schemeClr val="tx1"/>
                </a:solidFill>
                <a:latin typeface="Times New Roman" panose="02020603050405020304" pitchFamily="18" charset="0"/>
                <a:cs typeface="Times New Roman" panose="02020603050405020304" pitchFamily="18" charset="0"/>
              </a:rPr>
              <a:t>Visibility:</a:t>
            </a:r>
            <a:r>
              <a:rPr lang="en-US" altLang="zh-CN" sz="1600" b="1" dirty="0">
                <a:solidFill>
                  <a:schemeClr val="accent2"/>
                </a:solidFill>
                <a:latin typeface="Times New Roman" panose="02020603050405020304" pitchFamily="18" charset="0"/>
                <a:cs typeface="Times New Roman" panose="02020603050405020304" pitchFamily="18" charset="0"/>
              </a:rPr>
              <a:t>	</a:t>
            </a:r>
            <a:endParaRPr lang="zh-CN" altLang="en-US" b="1" dirty="0">
              <a:solidFill>
                <a:schemeClr val="accent2"/>
              </a:solidFill>
              <a:latin typeface="Times New Roman" panose="02020603050405020304" pitchFamily="18" charset="0"/>
              <a:cs typeface="Times New Roman" panose="02020603050405020304" pitchFamily="18" charset="0"/>
            </a:endParaRPr>
          </a:p>
          <a:p>
            <a:pPr lvl="1" algn="just"/>
            <a:r>
              <a:rPr lang="en-US" altLang="en-US" dirty="0">
                <a:solidFill>
                  <a:schemeClr val="tx1"/>
                </a:solidFill>
                <a:latin typeface="Times New Roman" panose="02020603050405020304" pitchFamily="18" charset="0"/>
                <a:cs typeface="Times New Roman" panose="02020603050405020304" pitchFamily="18" charset="0"/>
              </a:rPr>
              <a:t>Use keywords that will attract readers </a:t>
            </a:r>
            <a:endParaRPr lang="en-US" altLang="en-US" dirty="0" smtClean="0">
              <a:solidFill>
                <a:schemeClr val="tx1"/>
              </a:solidFill>
              <a:latin typeface="Times New Roman" panose="02020603050405020304" pitchFamily="18" charset="0"/>
              <a:cs typeface="Times New Roman" panose="02020603050405020304" pitchFamily="18" charset="0"/>
            </a:endParaRPr>
          </a:p>
          <a:p>
            <a:pPr marL="188913" lvl="1" indent="0" algn="just">
              <a:buNone/>
            </a:pPr>
            <a:r>
              <a:rPr lang="zh-CN" altLang="en-US" dirty="0">
                <a:solidFill>
                  <a:schemeClr val="accent2"/>
                </a:solidFill>
                <a:latin typeface="微软雅黑" pitchFamily="34" charset="-122"/>
                <a:ea typeface="微软雅黑" pitchFamily="34" charset="-122"/>
                <a:cs typeface="Times New Roman" panose="02020603050405020304" pitchFamily="18" charset="0"/>
              </a:rPr>
              <a:t>选</a:t>
            </a:r>
            <a:r>
              <a:rPr lang="zh-CN" altLang="en-US" dirty="0" smtClean="0">
                <a:solidFill>
                  <a:schemeClr val="accent2"/>
                </a:solidFill>
                <a:latin typeface="微软雅黑" pitchFamily="34" charset="-122"/>
                <a:ea typeface="微软雅黑" pitchFamily="34" charset="-122"/>
                <a:cs typeface="Times New Roman" panose="02020603050405020304" pitchFamily="18" charset="0"/>
              </a:rPr>
              <a:t>择适当的关键词，抓住读者的搜索习惯，以增加文章可见度</a:t>
            </a:r>
            <a:endParaRPr lang="en-US" altLang="en-US" dirty="0">
              <a:solidFill>
                <a:schemeClr val="accent2"/>
              </a:solidFill>
              <a:latin typeface="微软雅黑" pitchFamily="34" charset="-122"/>
              <a:ea typeface="微软雅黑" pitchFamily="34" charset="-122"/>
              <a:cs typeface="Times New Roman" panose="02020603050405020304" pitchFamily="18" charset="0"/>
            </a:endParaRPr>
          </a:p>
          <a:p>
            <a:pPr lvl="1" algn="just" eaLnBrk="1" hangingPunct="1"/>
            <a:endParaRPr lang="en-US" altLang="en-US" sz="1600" dirty="0" smtClean="0">
              <a:solidFill>
                <a:schemeClr val="tx1"/>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GB"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Abstract</a:t>
            </a:r>
            <a:endParaRPr lang="en-GB"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4149635112"/>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781273"/>
            <a:ext cx="8136000" cy="4879975"/>
          </a:xfrm>
        </p:spPr>
        <p:txBody>
          <a:bodyPr/>
          <a:lstStyle/>
          <a:p>
            <a:pPr algn="just"/>
            <a:r>
              <a:rPr lang="en-GB" sz="1400" b="1" dirty="0" smtClean="0">
                <a:latin typeface="Times New Roman" panose="02020603050405020304" pitchFamily="18" charset="0"/>
                <a:cs typeface="Times New Roman" panose="02020603050405020304" pitchFamily="18" charset="0"/>
              </a:rPr>
              <a:t>Background: </a:t>
            </a:r>
            <a:r>
              <a:rPr lang="en-GB" sz="1400" dirty="0" smtClean="0">
                <a:latin typeface="Times New Roman" panose="02020603050405020304" pitchFamily="18" charset="0"/>
                <a:cs typeface="Times New Roman" panose="02020603050405020304" pitchFamily="18" charset="0"/>
              </a:rPr>
              <a:t>Whether </a:t>
            </a:r>
            <a:r>
              <a:rPr lang="en-GB" sz="1400" dirty="0">
                <a:latin typeface="Times New Roman" panose="02020603050405020304" pitchFamily="18" charset="0"/>
                <a:cs typeface="Times New Roman" panose="02020603050405020304" pitchFamily="18" charset="0"/>
              </a:rPr>
              <a:t>coffee consumption affects the risk of developing atrial fibrillation (AF) remains unclear. We sought to investigate the association between coffee consumption and incidence of AF in two prospective cohorts, and to summarize available evidence using a meta-analysis. </a:t>
            </a:r>
          </a:p>
          <a:p>
            <a:pPr algn="just"/>
            <a:r>
              <a:rPr lang="en-GB" sz="1400" b="1" dirty="0" smtClean="0">
                <a:latin typeface="Times New Roman" panose="02020603050405020304" pitchFamily="18" charset="0"/>
                <a:cs typeface="Times New Roman" panose="02020603050405020304" pitchFamily="18" charset="0"/>
              </a:rPr>
              <a:t>Methods: </a:t>
            </a:r>
            <a:r>
              <a:rPr lang="en-GB" sz="1400" dirty="0" smtClean="0">
                <a:latin typeface="Times New Roman" panose="02020603050405020304" pitchFamily="18" charset="0"/>
                <a:cs typeface="Times New Roman" panose="02020603050405020304" pitchFamily="18" charset="0"/>
              </a:rPr>
              <a:t>Our </a:t>
            </a:r>
            <a:r>
              <a:rPr lang="en-GB" sz="1400" dirty="0">
                <a:latin typeface="Times New Roman" panose="02020603050405020304" pitchFamily="18" charset="0"/>
                <a:cs typeface="Times New Roman" panose="02020603050405020304" pitchFamily="18" charset="0"/>
              </a:rPr>
              <a:t>study population comprised </a:t>
            </a:r>
            <a:r>
              <a:rPr lang="en-GB" sz="1400" dirty="0">
                <a:solidFill>
                  <a:srgbClr val="00B050"/>
                </a:solidFill>
                <a:latin typeface="Times New Roman" panose="02020603050405020304" pitchFamily="18" charset="0"/>
                <a:cs typeface="Times New Roman" panose="02020603050405020304" pitchFamily="18" charset="0"/>
              </a:rPr>
              <a:t>41,881</a:t>
            </a:r>
            <a:r>
              <a:rPr lang="en-GB" sz="1400" dirty="0">
                <a:latin typeface="Times New Roman" panose="02020603050405020304" pitchFamily="18" charset="0"/>
                <a:cs typeface="Times New Roman" panose="02020603050405020304" pitchFamily="18" charset="0"/>
              </a:rPr>
              <a:t> men in the Cohort of Swedish Men and </a:t>
            </a:r>
            <a:r>
              <a:rPr lang="en-GB" sz="1400" dirty="0">
                <a:solidFill>
                  <a:srgbClr val="00B050"/>
                </a:solidFill>
                <a:latin typeface="Times New Roman" panose="02020603050405020304" pitchFamily="18" charset="0"/>
                <a:cs typeface="Times New Roman" panose="02020603050405020304" pitchFamily="18" charset="0"/>
              </a:rPr>
              <a:t>34,594</a:t>
            </a:r>
            <a:r>
              <a:rPr lang="en-GB" sz="1400" dirty="0">
                <a:latin typeface="Times New Roman" panose="02020603050405020304" pitchFamily="18" charset="0"/>
                <a:cs typeface="Times New Roman" panose="02020603050405020304" pitchFamily="18" charset="0"/>
              </a:rPr>
              <a:t> women in the Swedish Mammography Cohort who had provided information on coffee consumption in 1997 and were </a:t>
            </a:r>
            <a:r>
              <a:rPr lang="en-GB" sz="1400" dirty="0">
                <a:solidFill>
                  <a:srgbClr val="00B050"/>
                </a:solidFill>
                <a:latin typeface="Times New Roman" panose="02020603050405020304" pitchFamily="18" charset="0"/>
                <a:cs typeface="Times New Roman" panose="02020603050405020304" pitchFamily="18" charset="0"/>
              </a:rPr>
              <a:t>followed up for 12 years</a:t>
            </a:r>
            <a:r>
              <a:rPr lang="en-GB" sz="1400" dirty="0">
                <a:latin typeface="Times New Roman" panose="02020603050405020304" pitchFamily="18" charset="0"/>
                <a:cs typeface="Times New Roman" panose="02020603050405020304" pitchFamily="18" charset="0"/>
              </a:rPr>
              <a:t>. Incident cases of AF were ascertained by linkage with the Swedish Hospital Discharge Register. For the meta-analysis, prospective studies were identified by searching PubMed and </a:t>
            </a:r>
            <a:r>
              <a:rPr lang="en-GB" sz="1400" dirty="0" err="1">
                <a:latin typeface="Times New Roman" panose="02020603050405020304" pitchFamily="18" charset="0"/>
                <a:cs typeface="Times New Roman" panose="02020603050405020304" pitchFamily="18" charset="0"/>
              </a:rPr>
              <a:t>Embase</a:t>
            </a:r>
            <a:r>
              <a:rPr lang="en-GB" sz="1400" dirty="0">
                <a:latin typeface="Times New Roman" panose="02020603050405020304" pitchFamily="18" charset="0"/>
                <a:cs typeface="Times New Roman" panose="02020603050405020304" pitchFamily="18" charset="0"/>
              </a:rPr>
              <a:t> through 22 July 2015, and by reviewing the reference lists of retrieved articles. Study-specific relative risks were combined using a random effects model. </a:t>
            </a:r>
          </a:p>
          <a:p>
            <a:pPr algn="just"/>
            <a:r>
              <a:rPr lang="en-GB" sz="1400" b="1" dirty="0" smtClean="0">
                <a:latin typeface="Times New Roman" panose="02020603050405020304" pitchFamily="18" charset="0"/>
                <a:cs typeface="Times New Roman" panose="02020603050405020304" pitchFamily="18" charset="0"/>
              </a:rPr>
              <a:t>Results: </a:t>
            </a:r>
            <a:r>
              <a:rPr lang="en-GB" sz="1400" dirty="0" smtClean="0">
                <a:latin typeface="Times New Roman" panose="02020603050405020304" pitchFamily="18" charset="0"/>
                <a:cs typeface="Times New Roman" panose="02020603050405020304" pitchFamily="18" charset="0"/>
              </a:rPr>
              <a:t>We </a:t>
            </a:r>
            <a:r>
              <a:rPr lang="en-GB" sz="1400" dirty="0">
                <a:latin typeface="Times New Roman" panose="02020603050405020304" pitchFamily="18" charset="0"/>
                <a:cs typeface="Times New Roman" panose="02020603050405020304" pitchFamily="18" charset="0"/>
              </a:rPr>
              <a:t>ascertained </a:t>
            </a:r>
            <a:r>
              <a:rPr lang="en-GB" sz="1400" dirty="0">
                <a:solidFill>
                  <a:srgbClr val="00B050"/>
                </a:solidFill>
                <a:latin typeface="Times New Roman" panose="02020603050405020304" pitchFamily="18" charset="0"/>
                <a:cs typeface="Times New Roman" panose="02020603050405020304" pitchFamily="18" charset="0"/>
              </a:rPr>
              <a:t>4,311 and 2,730 incident AF cases </a:t>
            </a:r>
            <a:r>
              <a:rPr lang="en-GB" sz="1400" dirty="0">
                <a:latin typeface="Times New Roman" panose="02020603050405020304" pitchFamily="18" charset="0"/>
                <a:cs typeface="Times New Roman" panose="02020603050405020304" pitchFamily="18" charset="0"/>
              </a:rPr>
              <a:t>in men and women, respectively, in the two cohorts. Coffee consumption was not associated with AF incidence in these cohort studies. The lack of association was confirmed in a meta-analysis, including </a:t>
            </a:r>
            <a:r>
              <a:rPr lang="en-GB" sz="1400" dirty="0">
                <a:solidFill>
                  <a:srgbClr val="00B050"/>
                </a:solidFill>
                <a:latin typeface="Times New Roman" panose="02020603050405020304" pitchFamily="18" charset="0"/>
                <a:cs typeface="Times New Roman" panose="02020603050405020304" pitchFamily="18" charset="0"/>
              </a:rPr>
              <a:t>six cohort studies </a:t>
            </a:r>
            <a:r>
              <a:rPr lang="en-GB" sz="1400" dirty="0">
                <a:latin typeface="Times New Roman" panose="02020603050405020304" pitchFamily="18" charset="0"/>
                <a:cs typeface="Times New Roman" panose="02020603050405020304" pitchFamily="18" charset="0"/>
              </a:rPr>
              <a:t>with a total of </a:t>
            </a:r>
            <a:r>
              <a:rPr lang="en-GB" sz="1400" dirty="0">
                <a:solidFill>
                  <a:srgbClr val="00B050"/>
                </a:solidFill>
                <a:latin typeface="Times New Roman" panose="02020603050405020304" pitchFamily="18" charset="0"/>
                <a:cs typeface="Times New Roman" panose="02020603050405020304" pitchFamily="18" charset="0"/>
              </a:rPr>
              <a:t>10,406 cases of AF diagnosed among 248,910 individuals.</a:t>
            </a:r>
            <a:r>
              <a:rPr lang="en-GB" sz="1400" dirty="0">
                <a:latin typeface="Times New Roman" panose="02020603050405020304" pitchFamily="18" charset="0"/>
                <a:cs typeface="Times New Roman" panose="02020603050405020304" pitchFamily="18" charset="0"/>
              </a:rPr>
              <a:t> The overall relative risk (95 % confidence interval) of AF was </a:t>
            </a:r>
            <a:r>
              <a:rPr lang="en-GB" sz="1400" dirty="0">
                <a:solidFill>
                  <a:srgbClr val="00B050"/>
                </a:solidFill>
                <a:latin typeface="Times New Roman" panose="02020603050405020304" pitchFamily="18" charset="0"/>
                <a:cs typeface="Times New Roman" panose="02020603050405020304" pitchFamily="18" charset="0"/>
              </a:rPr>
              <a:t>0.96 (0.84–1.08) </a:t>
            </a:r>
            <a:r>
              <a:rPr lang="en-GB" sz="1400" dirty="0">
                <a:latin typeface="Times New Roman" panose="02020603050405020304" pitchFamily="18" charset="0"/>
                <a:cs typeface="Times New Roman" panose="02020603050405020304" pitchFamily="18" charset="0"/>
              </a:rPr>
              <a:t>for the highest versus lowest category of coffee consumption, and </a:t>
            </a:r>
            <a:r>
              <a:rPr lang="en-GB" sz="1400" dirty="0">
                <a:solidFill>
                  <a:srgbClr val="00B050"/>
                </a:solidFill>
                <a:latin typeface="Times New Roman" panose="02020603050405020304" pitchFamily="18" charset="0"/>
                <a:cs typeface="Times New Roman" panose="02020603050405020304" pitchFamily="18" charset="0"/>
              </a:rPr>
              <a:t>0.99 (0.94–1.03) per 2 cups/day </a:t>
            </a:r>
            <a:r>
              <a:rPr lang="en-GB" sz="1400" dirty="0">
                <a:latin typeface="Times New Roman" panose="02020603050405020304" pitchFamily="18" charset="0"/>
                <a:cs typeface="Times New Roman" panose="02020603050405020304" pitchFamily="18" charset="0"/>
              </a:rPr>
              <a:t>increment of coffee consumption. </a:t>
            </a:r>
          </a:p>
          <a:p>
            <a:pPr algn="just"/>
            <a:r>
              <a:rPr lang="en-GB" sz="1400" b="1" dirty="0" smtClean="0">
                <a:latin typeface="Times New Roman" panose="02020603050405020304" pitchFamily="18" charset="0"/>
                <a:cs typeface="Times New Roman" panose="02020603050405020304" pitchFamily="18" charset="0"/>
              </a:rPr>
              <a:t>Conclusions: </a:t>
            </a:r>
            <a:r>
              <a:rPr lang="en-GB" sz="1400" dirty="0" smtClean="0">
                <a:latin typeface="Times New Roman" panose="02020603050405020304" pitchFamily="18" charset="0"/>
                <a:cs typeface="Times New Roman" panose="02020603050405020304" pitchFamily="18" charset="0"/>
              </a:rPr>
              <a:t>We </a:t>
            </a:r>
            <a:r>
              <a:rPr lang="en-GB" sz="1400" dirty="0">
                <a:latin typeface="Times New Roman" panose="02020603050405020304" pitchFamily="18" charset="0"/>
                <a:cs typeface="Times New Roman" panose="02020603050405020304" pitchFamily="18" charset="0"/>
              </a:rPr>
              <a:t>found no evidence that coffee consumption is associated with increased risk of AF. </a:t>
            </a:r>
            <a:endParaRPr lang="en-GB" sz="1400" dirty="0" smtClean="0">
              <a:latin typeface="Times New Roman" panose="02020603050405020304" pitchFamily="18" charset="0"/>
              <a:cs typeface="Times New Roman" panose="02020603050405020304" pitchFamily="18" charset="0"/>
            </a:endParaRPr>
          </a:p>
          <a:p>
            <a:pPr algn="just"/>
            <a:r>
              <a:rPr lang="en-GB" b="1" dirty="0">
                <a:solidFill>
                  <a:schemeClr val="tx1">
                    <a:lumMod val="90000"/>
                    <a:lumOff val="10000"/>
                  </a:schemeClr>
                </a:solidFill>
                <a:latin typeface="Times New Roman" panose="02020603050405020304" pitchFamily="18" charset="0"/>
                <a:cs typeface="Times New Roman" panose="02020603050405020304" pitchFamily="18" charset="0"/>
              </a:rPr>
              <a:t>Formatted, detailed, key results, clear conclusions.</a:t>
            </a:r>
          </a:p>
          <a:p>
            <a:pPr algn="just"/>
            <a:r>
              <a:rPr lang="zh-CN" altLang="en-US" b="1" dirty="0" smtClean="0">
                <a:solidFill>
                  <a:srgbClr val="0070C0"/>
                </a:solidFill>
                <a:latin typeface="Times New Roman" panose="02020603050405020304" pitchFamily="18" charset="0"/>
                <a:cs typeface="Times New Roman" panose="02020603050405020304" pitchFamily="18" charset="0"/>
              </a:rPr>
              <a:t>排版正确、详细、主要结果、结论清晰</a:t>
            </a:r>
            <a:endParaRPr lang="en-GB" b="1" dirty="0">
              <a:solidFill>
                <a:srgbClr val="0070C0"/>
              </a:solidFill>
              <a:latin typeface="Times New Roman" panose="02020603050405020304" pitchFamily="18" charset="0"/>
              <a:cs typeface="Times New Roman" panose="02020603050405020304" pitchFamily="18" charset="0"/>
            </a:endParaRPr>
          </a:p>
          <a:p>
            <a:pPr algn="just"/>
            <a:endParaRPr lang="en-GB" sz="1400"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Case. For a </a:t>
            </a: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research article</a:t>
            </a:r>
          </a:p>
        </p:txBody>
      </p:sp>
      <p:sp>
        <p:nvSpPr>
          <p:cNvPr id="8" name="Title 2"/>
          <p:cNvSpPr>
            <a:spLocks noGrp="1"/>
          </p:cNvSpPr>
          <p:nvPr>
            <p:ph type="title"/>
          </p:nvPr>
        </p:nvSpPr>
        <p:spPr>
          <a:xfrm>
            <a:off x="971600" y="6525344"/>
            <a:ext cx="8155238" cy="193899"/>
          </a:xfrm>
        </p:spPr>
        <p:txBody>
          <a:bodyPr/>
          <a:lstStyle/>
          <a:p>
            <a:pPr algn="r"/>
            <a:r>
              <a:rPr lang="en-GB" sz="1400" dirty="0">
                <a:latin typeface="Times New Roman" panose="02020603050405020304" pitchFamily="18" charset="0"/>
                <a:cs typeface="Times New Roman" panose="02020603050405020304" pitchFamily="18" charset="0"/>
                <a:hlinkClick r:id="rId2"/>
              </a:rPr>
              <a:t>http://</a:t>
            </a:r>
            <a:r>
              <a:rPr lang="en-GB" sz="1400" dirty="0" smtClean="0">
                <a:latin typeface="Times New Roman" panose="02020603050405020304" pitchFamily="18" charset="0"/>
                <a:cs typeface="Times New Roman" panose="02020603050405020304" pitchFamily="18" charset="0"/>
                <a:hlinkClick r:id="rId2"/>
              </a:rPr>
              <a:t>www.biomedcentral.com/1741-7015/13/207</a:t>
            </a:r>
            <a:r>
              <a:rPr lang="en-GB" sz="1400" dirty="0" smtClean="0">
                <a:latin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34312147"/>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69332"/>
          </a:xfrm>
        </p:spPr>
        <p:txBody>
          <a:bodyPr/>
          <a:lstStyle/>
          <a:p>
            <a:pPr marL="828000" lvl="5" indent="-285750">
              <a:lnSpc>
                <a:spcPct val="100000"/>
              </a:lnSpc>
              <a:spcBef>
                <a:spcPts val="600"/>
              </a:spcBef>
              <a:defRPr/>
            </a:pPr>
            <a:r>
              <a:rPr lang="en-GB" sz="2400" dirty="0">
                <a:solidFill>
                  <a:srgbClr val="00468A"/>
                </a:solidFill>
                <a:latin typeface="Times New Roman" panose="02020603050405020304" pitchFamily="18" charset="0"/>
                <a:ea typeface="微软雅黑" pitchFamily="34" charset="-122"/>
                <a:cs typeface="Times New Roman" panose="02020603050405020304" pitchFamily="18" charset="0"/>
              </a:rPr>
              <a:t>Manuscript preparation</a:t>
            </a:r>
          </a:p>
        </p:txBody>
      </p:sp>
      <p:sp>
        <p:nvSpPr>
          <p:cNvPr id="3" name="Rectangle 2"/>
          <p:cNvSpPr/>
          <p:nvPr/>
        </p:nvSpPr>
        <p:spPr>
          <a:xfrm>
            <a:off x="1187624" y="1268760"/>
            <a:ext cx="6581983" cy="2923877"/>
          </a:xfrm>
          <a:prstGeom prst="rect">
            <a:avLst/>
          </a:prstGeom>
        </p:spPr>
        <p:txBody>
          <a:bodyPr wrap="square">
            <a:spAutoFit/>
          </a:bodyPr>
          <a:lstStyle/>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Research ethics and consent</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Good reporting and adherence to policy</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a:latin typeface="Times New Roman" panose="02020603050405020304" pitchFamily="18" charset="0"/>
                <a:ea typeface="微软雅黑" pitchFamily="34" charset="-122"/>
                <a:cs typeface="Times New Roman" panose="02020603050405020304" pitchFamily="18" charset="0"/>
              </a:rPr>
              <a:t>Abstract</a:t>
            </a:r>
          </a:p>
          <a:p>
            <a:pPr marL="885150" lvl="5" indent="-342900" fontAlgn="base">
              <a:spcBef>
                <a:spcPts val="600"/>
              </a:spcBef>
              <a:spcAft>
                <a:spcPct val="0"/>
              </a:spcAft>
              <a:buClr>
                <a:schemeClr val="accent2"/>
              </a:buClr>
              <a:buSzPct val="120000"/>
              <a:buFont typeface="Wingdings" panose="05000000000000000000" pitchFamily="2" charset="2"/>
              <a:buChar char="ü"/>
              <a:defRPr/>
            </a:pPr>
            <a:endParaRPr lang="en-GB" sz="2200" kern="0" dirty="0" smtClean="0">
              <a:latin typeface="Times New Roman" panose="02020603050405020304" pitchFamily="18" charset="0"/>
              <a:ea typeface="微软雅黑" pitchFamily="34" charset="-122"/>
              <a:cs typeface="Times New Roman" panose="02020603050405020304" pitchFamily="18" charset="0"/>
            </a:endParaRPr>
          </a:p>
          <a:p>
            <a:pPr marL="885150" lvl="5" indent="-342900" fontAlgn="base">
              <a:spcBef>
                <a:spcPts val="600"/>
              </a:spcBef>
              <a:spcAft>
                <a:spcPct val="0"/>
              </a:spcAft>
              <a:buClr>
                <a:schemeClr val="accent2"/>
              </a:buClr>
              <a:buSzPct val="120000"/>
              <a:buFont typeface="Wingdings" panose="05000000000000000000" pitchFamily="2" charset="2"/>
              <a:buChar char="ü"/>
              <a:defRPr/>
            </a:pPr>
            <a:r>
              <a:rPr lang="en-GB" sz="2200"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Cover letter</a:t>
            </a:r>
            <a:endParaRPr lang="en-GB" sz="2200" kern="0" dirty="0">
              <a:solidFill>
                <a:srgbClr val="FF0000"/>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740926342"/>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p:cNvSpPr>
            <a:spLocks noGrp="1"/>
          </p:cNvSpPr>
          <p:nvPr>
            <p:ph idx="11"/>
          </p:nvPr>
        </p:nvSpPr>
        <p:spPr>
          <a:xfrm>
            <a:off x="323528" y="1268760"/>
            <a:ext cx="8280920" cy="4752528"/>
          </a:xfrm>
        </p:spPr>
        <p:txBody>
          <a:bodyPr/>
          <a:lstStyle/>
          <a:p>
            <a:pPr>
              <a:lnSpc>
                <a:spcPct val="150000"/>
              </a:lnSpc>
            </a:pPr>
            <a:r>
              <a:rPr lang="en-GB" altLang="en-US" sz="2200" dirty="0" smtClean="0">
                <a:solidFill>
                  <a:schemeClr val="tx1"/>
                </a:solidFill>
                <a:latin typeface="Times New Roman" panose="02020603050405020304" pitchFamily="18" charset="0"/>
                <a:cs typeface="Times New Roman" panose="02020603050405020304" pitchFamily="18" charset="0"/>
              </a:rPr>
              <a:t>Explain the scientific question you are addressing clearly</a:t>
            </a:r>
          </a:p>
          <a:p>
            <a:pPr>
              <a:lnSpc>
                <a:spcPct val="100000"/>
              </a:lnSpc>
              <a:spcBef>
                <a:spcPts val="0"/>
              </a:spcBef>
              <a:buNone/>
            </a:pPr>
            <a:r>
              <a:rPr lang="en-GB" altLang="zh-CN"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提出什么科学问题？</a:t>
            </a:r>
            <a:endParaRPr lang="en-GB" altLang="en-US" dirty="0" smtClean="0">
              <a:solidFill>
                <a:srgbClr val="0070C0"/>
              </a:solidFill>
              <a:latin typeface="Times New Roman" panose="02020603050405020304" pitchFamily="18" charset="0"/>
              <a:cs typeface="Times New Roman" panose="02020603050405020304" pitchFamily="18" charset="0"/>
            </a:endParaRPr>
          </a:p>
          <a:p>
            <a:pPr>
              <a:lnSpc>
                <a:spcPct val="150000"/>
              </a:lnSpc>
            </a:pPr>
            <a:r>
              <a:rPr lang="en-GB" altLang="en-US" sz="2200" dirty="0" smtClean="0">
                <a:solidFill>
                  <a:schemeClr val="tx1"/>
                </a:solidFill>
                <a:latin typeface="Times New Roman" panose="02020603050405020304" pitchFamily="18" charset="0"/>
                <a:cs typeface="Times New Roman" panose="02020603050405020304" pitchFamily="18" charset="0"/>
              </a:rPr>
              <a:t>Explain the significance of your results clearly</a:t>
            </a:r>
          </a:p>
          <a:p>
            <a:pPr>
              <a:lnSpc>
                <a:spcPct val="100000"/>
              </a:lnSpc>
              <a:spcBef>
                <a:spcPts val="0"/>
              </a:spcBef>
              <a:buNone/>
            </a:pPr>
            <a:r>
              <a:rPr lang="en-GB" altLang="zh-CN" sz="2000"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对该领域、期刊读者群、更广领域的重要性</a:t>
            </a:r>
            <a:endParaRPr lang="en-GB" altLang="en-US" dirty="0" smtClean="0">
              <a:solidFill>
                <a:srgbClr val="0070C0"/>
              </a:solidFill>
              <a:latin typeface="Times New Roman" panose="02020603050405020304" pitchFamily="18" charset="0"/>
              <a:cs typeface="Times New Roman" panose="02020603050405020304" pitchFamily="18" charset="0"/>
            </a:endParaRPr>
          </a:p>
          <a:p>
            <a:pPr marL="363538" lvl="2" indent="0">
              <a:lnSpc>
                <a:spcPct val="100000"/>
              </a:lnSpc>
              <a:spcBef>
                <a:spcPts val="0"/>
              </a:spcBef>
              <a:buNone/>
            </a:pPr>
            <a:r>
              <a:rPr lang="en-GB" altLang="en-US" dirty="0" smtClean="0">
                <a:solidFill>
                  <a:schemeClr val="tx1"/>
                </a:solidFill>
                <a:latin typeface="Times New Roman" panose="02020603050405020304" pitchFamily="18" charset="0"/>
                <a:cs typeface="Times New Roman" panose="02020603050405020304" pitchFamily="18" charset="0"/>
              </a:rPr>
              <a:t>-for the </a:t>
            </a:r>
            <a:r>
              <a:rPr lang="en-US" altLang="zh-CN" dirty="0" smtClean="0">
                <a:solidFill>
                  <a:schemeClr val="tx1"/>
                </a:solidFill>
                <a:latin typeface="Times New Roman" panose="02020603050405020304" pitchFamily="18" charset="0"/>
                <a:cs typeface="Times New Roman" panose="02020603050405020304" pitchFamily="18" charset="0"/>
              </a:rPr>
              <a:t>field</a:t>
            </a:r>
            <a:endParaRPr lang="en-NZ" altLang="ja-JP" dirty="0" smtClean="0">
              <a:solidFill>
                <a:schemeClr val="tx1"/>
              </a:solidFill>
              <a:latin typeface="Times New Roman" panose="02020603050405020304" pitchFamily="18" charset="0"/>
              <a:cs typeface="Times New Roman" panose="02020603050405020304" pitchFamily="18" charset="0"/>
            </a:endParaRPr>
          </a:p>
          <a:p>
            <a:pPr marL="363538" lvl="2" indent="0">
              <a:lnSpc>
                <a:spcPct val="100000"/>
              </a:lnSpc>
              <a:spcBef>
                <a:spcPts val="0"/>
              </a:spcBef>
              <a:buNone/>
            </a:pPr>
            <a:r>
              <a:rPr lang="en-NZ" altLang="ja-JP" dirty="0" smtClean="0">
                <a:solidFill>
                  <a:schemeClr val="tx1"/>
                </a:solidFill>
                <a:latin typeface="Times New Roman" panose="02020603050405020304" pitchFamily="18" charset="0"/>
                <a:cs typeface="Times New Roman" panose="02020603050405020304" pitchFamily="18" charset="0"/>
              </a:rPr>
              <a:t>-the journal’s target audience</a:t>
            </a:r>
          </a:p>
          <a:p>
            <a:pPr marL="363538" lvl="2" indent="0">
              <a:lnSpc>
                <a:spcPct val="100000"/>
              </a:lnSpc>
              <a:spcBef>
                <a:spcPts val="0"/>
              </a:spcBef>
              <a:buNone/>
            </a:pPr>
            <a:r>
              <a:rPr lang="en-GB" altLang="en-US" dirty="0" smtClean="0">
                <a:solidFill>
                  <a:schemeClr val="tx1"/>
                </a:solidFill>
                <a:latin typeface="Times New Roman" panose="02020603050405020304" pitchFamily="18" charset="0"/>
                <a:cs typeface="Times New Roman" panose="02020603050405020304" pitchFamily="18" charset="0"/>
              </a:rPr>
              <a:t>-the broader community </a:t>
            </a:r>
          </a:p>
          <a:p>
            <a:pPr>
              <a:lnSpc>
                <a:spcPct val="150000"/>
              </a:lnSpc>
              <a:spcBef>
                <a:spcPct val="0"/>
              </a:spcBef>
              <a:spcAft>
                <a:spcPts val="600"/>
              </a:spcAft>
              <a:buClr>
                <a:srgbClr val="4F81BD"/>
              </a:buClr>
            </a:pPr>
            <a:r>
              <a:rPr lang="en-GB" altLang="zh-CN" sz="2200" dirty="0" smtClean="0">
                <a:solidFill>
                  <a:schemeClr val="tx1"/>
                </a:solidFill>
                <a:latin typeface="Times New Roman" panose="02020603050405020304" pitchFamily="18" charset="0"/>
                <a:cs typeface="Times New Roman" panose="02020603050405020304" pitchFamily="18" charset="0"/>
              </a:rPr>
              <a:t>Provide any details the editor should know (e.g. Competing Interests) </a:t>
            </a:r>
          </a:p>
          <a:p>
            <a:pPr>
              <a:lnSpc>
                <a:spcPct val="100000"/>
              </a:lnSpc>
              <a:spcBef>
                <a:spcPts val="0"/>
              </a:spcBef>
              <a:buNone/>
            </a:pPr>
            <a:r>
              <a:rPr lang="en-GB" altLang="zh-CN" sz="2000"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提供编辑应该知道的一切信息（如：竞争关系）</a:t>
            </a:r>
            <a:endParaRPr lang="en-GB" altLang="zh-CN" dirty="0" smtClean="0">
              <a:solidFill>
                <a:srgbClr val="0070C0"/>
              </a:solidFill>
              <a:latin typeface="Times New Roman" panose="02020603050405020304" pitchFamily="18" charset="0"/>
              <a:cs typeface="Times New Roman" panose="02020603050405020304" pitchFamily="18" charset="0"/>
            </a:endParaRPr>
          </a:p>
          <a:p>
            <a:pPr>
              <a:lnSpc>
                <a:spcPct val="150000"/>
              </a:lnSpc>
              <a:spcBef>
                <a:spcPct val="0"/>
              </a:spcBef>
              <a:spcAft>
                <a:spcPts val="600"/>
              </a:spcAft>
              <a:buClr>
                <a:srgbClr val="4F81BD"/>
              </a:buClr>
            </a:pPr>
            <a:r>
              <a:rPr lang="en-GB" altLang="zh-CN" sz="2200" dirty="0" smtClean="0">
                <a:solidFill>
                  <a:schemeClr val="tx1"/>
                </a:solidFill>
                <a:latin typeface="Times New Roman" panose="02020603050405020304" pitchFamily="18" charset="0"/>
                <a:cs typeface="Times New Roman" panose="02020603050405020304" pitchFamily="18" charset="0"/>
              </a:rPr>
              <a:t>State that the manuscript is not under consideration at another journal</a:t>
            </a:r>
          </a:p>
          <a:p>
            <a:pPr>
              <a:lnSpc>
                <a:spcPct val="100000"/>
              </a:lnSpc>
              <a:spcBef>
                <a:spcPts val="0"/>
              </a:spcBef>
              <a:buNone/>
            </a:pPr>
            <a:r>
              <a:rPr lang="en-US" altLang="zh-CN" sz="2000"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说明该文章并没有同时投给其他期刊</a:t>
            </a:r>
            <a:endParaRPr lang="en-GB" altLang="zh-CN" dirty="0" smtClean="0">
              <a:solidFill>
                <a:srgbClr val="0070C0"/>
              </a:solidFill>
              <a:latin typeface="Times New Roman" panose="02020603050405020304" pitchFamily="18" charset="0"/>
              <a:cs typeface="Times New Roman" panose="02020603050405020304" pitchFamily="18" charset="0"/>
            </a:endParaRPr>
          </a:p>
          <a:p>
            <a:pPr>
              <a:lnSpc>
                <a:spcPct val="100000"/>
              </a:lnSpc>
              <a:spcBef>
                <a:spcPts val="0"/>
              </a:spcBef>
              <a:buNone/>
            </a:pPr>
            <a:endParaRPr lang="en-GB" altLang="zh-CN" sz="2200" dirty="0" smtClean="0">
              <a:solidFill>
                <a:schemeClr val="tx1"/>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Cover Letter</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2227628784"/>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781273"/>
            <a:ext cx="8136000" cy="4879975"/>
          </a:xfrm>
        </p:spPr>
        <p:txBody>
          <a:bodyPr/>
          <a:lstStyle/>
          <a:p>
            <a:pPr algn="just">
              <a:lnSpc>
                <a:spcPct val="100000"/>
              </a:lnSpc>
            </a:pPr>
            <a:r>
              <a:rPr lang="en-GB" dirty="0" smtClean="0">
                <a:latin typeface="Times New Roman" panose="02020603050405020304" pitchFamily="18" charset="0"/>
                <a:cs typeface="Times New Roman" panose="02020603050405020304" pitchFamily="18" charset="0"/>
              </a:rPr>
              <a:t>Dear Dr Furlong,</a:t>
            </a:r>
          </a:p>
          <a:p>
            <a:pPr lvl="0" algn="just">
              <a:lnSpc>
                <a:spcPct val="100000"/>
              </a:lnSpc>
            </a:pPr>
            <a:r>
              <a:rPr lang="en-GB" dirty="0" smtClean="0">
                <a:latin typeface="Times New Roman" panose="02020603050405020304" pitchFamily="18" charset="0"/>
                <a:cs typeface="Times New Roman" panose="02020603050405020304" pitchFamily="18" charset="0"/>
              </a:rPr>
              <a:t>I would like to submit  this study describing a </a:t>
            </a:r>
            <a:r>
              <a:rPr lang="en-GB" dirty="0">
                <a:latin typeface="Times New Roman" panose="02020603050405020304" pitchFamily="18" charset="0"/>
                <a:cs typeface="Times New Roman" panose="02020603050405020304" pitchFamily="18" charset="0"/>
              </a:rPr>
              <a:t>novel family of </a:t>
            </a:r>
            <a:r>
              <a:rPr lang="en-GB" dirty="0" smtClean="0">
                <a:latin typeface="Times New Roman" panose="02020603050405020304" pitchFamily="18" charset="0"/>
                <a:cs typeface="Times New Roman" panose="02020603050405020304" pitchFamily="18" charset="0"/>
              </a:rPr>
              <a:t>microRNAs to </a:t>
            </a:r>
            <a:r>
              <a:rPr lang="en-GB" i="1" dirty="0" smtClean="0">
                <a:latin typeface="Times New Roman" panose="02020603050405020304" pitchFamily="18" charset="0"/>
                <a:cs typeface="Times New Roman" panose="02020603050405020304" pitchFamily="18" charset="0"/>
              </a:rPr>
              <a:t>Genome Medicine.</a:t>
            </a:r>
          </a:p>
          <a:p>
            <a:pPr lvl="0" algn="just">
              <a:lnSpc>
                <a:spcPct val="100000"/>
              </a:lnSpc>
            </a:pPr>
            <a:r>
              <a:rPr lang="en-GB" dirty="0" smtClean="0">
                <a:latin typeface="Times New Roman" panose="02020603050405020304" pitchFamily="18" charset="0"/>
                <a:cs typeface="Times New Roman" panose="02020603050405020304" pitchFamily="18" charset="0"/>
              </a:rPr>
              <a:t>This </a:t>
            </a:r>
            <a:r>
              <a:rPr lang="en-GB" dirty="0">
                <a:latin typeface="Times New Roman" panose="02020603050405020304" pitchFamily="18" charset="0"/>
                <a:cs typeface="Times New Roman" panose="02020603050405020304" pitchFamily="18" charset="0"/>
              </a:rPr>
              <a:t>family acts through a previously unrecognized </a:t>
            </a:r>
            <a:r>
              <a:rPr lang="en-GB" dirty="0" smtClean="0">
                <a:latin typeface="Times New Roman" panose="02020603050405020304" pitchFamily="18" charset="0"/>
                <a:cs typeface="Times New Roman" panose="02020603050405020304" pitchFamily="18" charset="0"/>
              </a:rPr>
              <a:t>mechanism and here we </a:t>
            </a:r>
            <a:r>
              <a:rPr lang="en-GB" dirty="0">
                <a:latin typeface="Times New Roman" panose="02020603050405020304" pitchFamily="18" charset="0"/>
                <a:cs typeface="Times New Roman" panose="02020603050405020304" pitchFamily="18" charset="0"/>
              </a:rPr>
              <a:t>show for the first time that these microRNAs </a:t>
            </a:r>
            <a:r>
              <a:rPr lang="en-GB" dirty="0" smtClean="0">
                <a:latin typeface="Times New Roman" panose="02020603050405020304" pitchFamily="18" charset="0"/>
                <a:cs typeface="Times New Roman" panose="02020603050405020304" pitchFamily="18" charset="0"/>
              </a:rPr>
              <a:t>regulate a </a:t>
            </a:r>
            <a:r>
              <a:rPr lang="en-GB" dirty="0">
                <a:latin typeface="Times New Roman" panose="02020603050405020304" pitchFamily="18" charset="0"/>
                <a:cs typeface="Times New Roman" panose="02020603050405020304" pitchFamily="18" charset="0"/>
              </a:rPr>
              <a:t>key breast cancer </a:t>
            </a:r>
            <a:r>
              <a:rPr lang="en-GB" dirty="0" smtClean="0">
                <a:latin typeface="Times New Roman" panose="02020603050405020304" pitchFamily="18" charset="0"/>
                <a:cs typeface="Times New Roman" panose="02020603050405020304" pitchFamily="18" charset="0"/>
              </a:rPr>
              <a:t>pathway.</a:t>
            </a:r>
          </a:p>
          <a:p>
            <a:pPr lvl="0" algn="just">
              <a:lnSpc>
                <a:spcPct val="100000"/>
              </a:lnSpc>
            </a:pPr>
            <a:r>
              <a:rPr lang="en-GB" dirty="0" smtClean="0">
                <a:latin typeface="Times New Roman" panose="02020603050405020304" pitchFamily="18" charset="0"/>
                <a:cs typeface="Times New Roman" panose="02020603050405020304" pitchFamily="18" charset="0"/>
              </a:rPr>
              <a:t>Recent </a:t>
            </a:r>
            <a:r>
              <a:rPr lang="en-GB" dirty="0">
                <a:latin typeface="Times New Roman" panose="02020603050405020304" pitchFamily="18" charset="0"/>
                <a:cs typeface="Times New Roman" panose="02020603050405020304" pitchFamily="18" charset="0"/>
              </a:rPr>
              <a:t>studies on this topic have been published in </a:t>
            </a:r>
            <a:r>
              <a:rPr lang="en-GB" i="1" dirty="0">
                <a:latin typeface="Times New Roman" panose="02020603050405020304" pitchFamily="18" charset="0"/>
                <a:cs typeface="Times New Roman" panose="02020603050405020304" pitchFamily="18" charset="0"/>
              </a:rPr>
              <a:t>Nature</a:t>
            </a:r>
            <a:r>
              <a:rPr lang="en-GB" dirty="0">
                <a:latin typeface="Times New Roman" panose="02020603050405020304" pitchFamily="18" charset="0"/>
                <a:cs typeface="Times New Roman" panose="02020603050405020304" pitchFamily="18" charset="0"/>
              </a:rPr>
              <a:t>, suggesting that this is an area of broad interest (see references </a:t>
            </a:r>
            <a:r>
              <a:rPr lang="en-GB" dirty="0" smtClean="0">
                <a:latin typeface="Times New Roman" panose="02020603050405020304" pitchFamily="18" charset="0"/>
                <a:cs typeface="Times New Roman" panose="02020603050405020304" pitchFamily="18" charset="0"/>
              </a:rPr>
              <a:t>1-3 below).</a:t>
            </a:r>
          </a:p>
          <a:p>
            <a:pPr lvl="0" algn="just">
              <a:lnSpc>
                <a:spcPct val="100000"/>
              </a:lnSpc>
            </a:pPr>
            <a:r>
              <a:rPr lang="en-GB" dirty="0" smtClean="0">
                <a:latin typeface="Times New Roman" panose="02020603050405020304" pitchFamily="18" charset="0"/>
                <a:cs typeface="Times New Roman" panose="02020603050405020304" pitchFamily="18" charset="0"/>
              </a:rPr>
              <a:t>These </a:t>
            </a:r>
            <a:r>
              <a:rPr lang="en-GB" dirty="0">
                <a:latin typeface="Times New Roman" panose="02020603050405020304" pitchFamily="18" charset="0"/>
                <a:cs typeface="Times New Roman" panose="02020603050405020304" pitchFamily="18" charset="0"/>
              </a:rPr>
              <a:t>findings should be of interest to anyone working on noncoding RNAs or on breast cancer signalling </a:t>
            </a:r>
            <a:r>
              <a:rPr lang="en-GB" dirty="0" smtClean="0">
                <a:latin typeface="Times New Roman" panose="02020603050405020304" pitchFamily="18" charset="0"/>
                <a:cs typeface="Times New Roman" panose="02020603050405020304" pitchFamily="18" charset="0"/>
              </a:rPr>
              <a:t>pathways.</a:t>
            </a:r>
          </a:p>
          <a:p>
            <a:pPr lvl="0" algn="just">
              <a:lnSpc>
                <a:spcPct val="100000"/>
              </a:lnSpc>
            </a:pPr>
            <a:r>
              <a:rPr lang="en-GB" dirty="0" smtClean="0">
                <a:latin typeface="Times New Roman" panose="02020603050405020304" pitchFamily="18" charset="0"/>
                <a:cs typeface="Times New Roman" panose="02020603050405020304" pitchFamily="18" charset="0"/>
              </a:rPr>
              <a:t>We can confirm that the manuscript is not under consideration by any other journal at this present time. The raw data supporting our findings have been uploaded to….</a:t>
            </a:r>
          </a:p>
          <a:p>
            <a:pPr lvl="0" algn="just">
              <a:lnSpc>
                <a:spcPct val="100000"/>
              </a:lnSpc>
            </a:pPr>
            <a:r>
              <a:rPr lang="en-GB" dirty="0" smtClean="0">
                <a:latin typeface="Times New Roman" panose="02020603050405020304" pitchFamily="18" charset="0"/>
                <a:cs typeface="Times New Roman" panose="02020603050405020304" pitchFamily="18" charset="0"/>
              </a:rPr>
              <a:t>Potential reviewers for the study include…..</a:t>
            </a:r>
          </a:p>
          <a:p>
            <a:pPr lvl="0" algn="just">
              <a:lnSpc>
                <a:spcPct val="100000"/>
              </a:lnSpc>
            </a:pPr>
            <a:r>
              <a:rPr lang="en-GB" dirty="0" smtClean="0">
                <a:latin typeface="Times New Roman" panose="02020603050405020304" pitchFamily="18" charset="0"/>
                <a:cs typeface="Times New Roman" panose="02020603050405020304" pitchFamily="18" charset="0"/>
              </a:rPr>
              <a:t>We look forward to hearing from </a:t>
            </a:r>
            <a:r>
              <a:rPr lang="en-GB" i="1" dirty="0" smtClean="0">
                <a:latin typeface="Times New Roman" panose="02020603050405020304" pitchFamily="18" charset="0"/>
                <a:cs typeface="Times New Roman" panose="02020603050405020304" pitchFamily="18" charset="0"/>
              </a:rPr>
              <a:t>Genome Medicine </a:t>
            </a:r>
            <a:r>
              <a:rPr lang="en-GB" dirty="0" smtClean="0">
                <a:latin typeface="Times New Roman" panose="02020603050405020304" pitchFamily="18" charset="0"/>
                <a:cs typeface="Times New Roman" panose="02020603050405020304" pitchFamily="18" charset="0"/>
              </a:rPr>
              <a:t>in due course,</a:t>
            </a:r>
            <a:endParaRPr lang="en-GB" dirty="0">
              <a:latin typeface="Times New Roman" panose="02020603050405020304" pitchFamily="18" charset="0"/>
              <a:cs typeface="Times New Roman" panose="02020603050405020304" pitchFamily="18" charset="0"/>
            </a:endParaRPr>
          </a:p>
          <a:p>
            <a:pPr algn="just">
              <a:lnSpc>
                <a:spcPct val="100000"/>
              </a:lnSpc>
            </a:pPr>
            <a:endParaRPr lang="en-GB"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32048" y="5473263"/>
            <a:ext cx="8676456" cy="1200329"/>
          </a:xfrm>
          <a:prstGeom prst="rect">
            <a:avLst/>
          </a:prstGeom>
          <a:noFill/>
        </p:spPr>
        <p:txBody>
          <a:bodyPr wrap="square" rtlCol="0">
            <a:spAutoFit/>
          </a:bodyPr>
          <a:lstStyle/>
          <a:p>
            <a:pPr fontAlgn="base">
              <a:spcBef>
                <a:spcPct val="0"/>
              </a:spcBef>
              <a:spcAft>
                <a:spcPct val="0"/>
              </a:spcAft>
            </a:pPr>
            <a:r>
              <a:rPr lang="en-US" b="1" dirty="0">
                <a:solidFill>
                  <a:schemeClr val="tx1">
                    <a:lumMod val="90000"/>
                    <a:lumOff val="10000"/>
                  </a:schemeClr>
                </a:solidFill>
                <a:latin typeface="Times New Roman" panose="02020603050405020304" pitchFamily="18" charset="0"/>
                <a:ea typeface="微软雅黑" pitchFamily="34" charset="-122"/>
                <a:cs typeface="Times New Roman" panose="02020603050405020304" pitchFamily="18" charset="0"/>
              </a:rPr>
              <a:t>Detailed, clear, explains why people will be interested in findings, supporting data available, potential reviewers suggested. </a:t>
            </a:r>
            <a:endParaRPr lang="en-US" b="1" dirty="0" smtClean="0">
              <a:solidFill>
                <a:schemeClr val="tx1">
                  <a:lumMod val="90000"/>
                  <a:lumOff val="10000"/>
                </a:schemeClr>
              </a:solidFill>
              <a:latin typeface="Times New Roman" panose="02020603050405020304" pitchFamily="18" charset="0"/>
              <a:ea typeface="微软雅黑" pitchFamily="34" charset="-122"/>
              <a:cs typeface="Times New Roman" panose="02020603050405020304" pitchFamily="18" charset="0"/>
            </a:endParaRPr>
          </a:p>
          <a:p>
            <a:pPr fontAlgn="base">
              <a:spcBef>
                <a:spcPct val="0"/>
              </a:spcBef>
              <a:spcAft>
                <a:spcPct val="0"/>
              </a:spcAft>
            </a:pPr>
            <a:endParaRPr lang="en-US" b="1" dirty="0">
              <a:solidFill>
                <a:schemeClr val="tx1">
                  <a:lumMod val="90000"/>
                  <a:lumOff val="10000"/>
                </a:schemeClr>
              </a:solidFill>
              <a:latin typeface="Times New Roman" panose="02020603050405020304" pitchFamily="18" charset="0"/>
              <a:ea typeface="微软雅黑" pitchFamily="34" charset="-122"/>
              <a:cs typeface="Times New Roman" panose="02020603050405020304" pitchFamily="18" charset="0"/>
            </a:endParaRPr>
          </a:p>
          <a:p>
            <a:pPr fontAlgn="base">
              <a:spcBef>
                <a:spcPct val="0"/>
              </a:spcBef>
              <a:spcAft>
                <a:spcPct val="0"/>
              </a:spcAft>
            </a:pPr>
            <a:r>
              <a:rPr lang="zh-CN" altLang="en-US" b="1" dirty="0" smtClean="0">
                <a:solidFill>
                  <a:srgbClr val="0070C0"/>
                </a:solidFill>
                <a:latin typeface="Times New Roman" panose="02020603050405020304" pitchFamily="18" charset="0"/>
                <a:cs typeface="Times New Roman" panose="02020603050405020304" pitchFamily="18" charset="0"/>
              </a:rPr>
              <a:t>详细清楚地解释了为何有人会对这些发现感兴趣，数据支持，建议了潜在审稿人</a:t>
            </a:r>
            <a:endParaRPr lang="en-US" b="1" dirty="0" smtClean="0">
              <a:solidFill>
                <a:srgbClr val="0070C0"/>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Good Example</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833151309"/>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32399"/>
          </a:xfrm>
        </p:spPr>
        <p:txBody>
          <a:bodyPr/>
          <a:lstStyle/>
          <a:p>
            <a:r>
              <a:rPr lang="zh-CN" altLang="en-US" sz="2400" dirty="0">
                <a:solidFill>
                  <a:srgbClr val="0070C0"/>
                </a:solidFill>
                <a:latin typeface="Times New Roman" panose="02020603050405020304" pitchFamily="18" charset="0"/>
                <a:cs typeface="Times New Roman" panose="02020603050405020304" pitchFamily="18" charset="0"/>
              </a:rPr>
              <a:t>论文发表的规范与技巧</a:t>
            </a:r>
            <a:endParaRPr lang="en-GB" sz="2400" dirty="0">
              <a:solidFill>
                <a:srgbClr val="0070C0"/>
              </a:solidFill>
              <a:latin typeface="Times New Roman" panose="02020603050405020304" pitchFamily="18" charset="0"/>
              <a:cs typeface="Times New Roman" panose="02020603050405020304" pitchFamily="18" charset="0"/>
            </a:endParaRPr>
          </a:p>
        </p:txBody>
      </p:sp>
      <p:pic>
        <p:nvPicPr>
          <p:cNvPr id="5" name="Picture 6" descr="S:\BMC_Editoral\Publishing_Services\Images\iStockPhoto_images\Clinician online.jpg"/>
          <p:cNvPicPr>
            <a:picLocks noChangeAspect="1" noChangeArrowheads="1"/>
          </p:cNvPicPr>
          <p:nvPr/>
        </p:nvPicPr>
        <p:blipFill>
          <a:blip r:embed="rId3" cstate="email"/>
          <a:stretch>
            <a:fillRect/>
          </a:stretch>
        </p:blipFill>
        <p:spPr bwMode="auto">
          <a:xfrm>
            <a:off x="467544" y="4997713"/>
            <a:ext cx="2072727" cy="1440000"/>
          </a:xfrm>
          <a:prstGeom prst="rect">
            <a:avLst/>
          </a:prstGeom>
          <a:noFill/>
          <a:ln w="9525">
            <a:noFill/>
            <a:miter lim="800000"/>
            <a:headEnd/>
            <a:tailEnd/>
          </a:ln>
        </p:spPr>
      </p:pic>
      <p:sp>
        <p:nvSpPr>
          <p:cNvPr id="8" name="Content Placeholder 2"/>
          <p:cNvSpPr txBox="1">
            <a:spLocks/>
          </p:cNvSpPr>
          <p:nvPr/>
        </p:nvSpPr>
        <p:spPr bwMode="auto">
          <a:xfrm>
            <a:off x="1362730" y="1052736"/>
            <a:ext cx="6809670" cy="3096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rmAutofit lnSpcReduction="10000"/>
          </a:bodyPr>
          <a:lstStyle/>
          <a:p>
            <a:pPr marL="0" marR="0" lvl="0" indent="0" algn="l" defTabSz="914400" rtl="0" eaLnBrk="1" fontAlgn="base" latinLnBrk="0" hangingPunct="1">
              <a:lnSpc>
                <a:spcPct val="100000"/>
              </a:lnSpc>
              <a:spcBef>
                <a:spcPts val="600"/>
              </a:spcBef>
              <a:spcAft>
                <a:spcPct val="0"/>
              </a:spcAft>
              <a:buClr>
                <a:srgbClr val="005BB9"/>
              </a:buClr>
              <a:buSzPct val="100000"/>
              <a:buFont typeface="Arial" charset="0"/>
              <a:buNone/>
              <a:tabLst/>
              <a:defRPr/>
            </a:pPr>
            <a:endParaRPr kumimoji="0" lang="en-GB" sz="18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lvl="5" indent="-285750" fontAlgn="base">
              <a:lnSpc>
                <a:spcPct val="110000"/>
              </a:lnSpc>
              <a:spcBef>
                <a:spcPts val="600"/>
              </a:spcBef>
              <a:spcAft>
                <a:spcPct val="0"/>
              </a:spcAft>
              <a:buClr>
                <a:schemeClr val="accent2"/>
              </a:buClr>
              <a:buSzPct val="120000"/>
              <a:buFont typeface="Arial" panose="020B0604020202020204" pitchFamily="34" charset="0"/>
              <a:buChar char="•"/>
              <a:defRPr/>
            </a:pPr>
            <a:r>
              <a:rPr lang="en-GB" sz="2200" b="1" kern="0" dirty="0">
                <a:latin typeface="Times New Roman" panose="02020603050405020304" pitchFamily="18" charset="0"/>
                <a:ea typeface="微软雅黑" pitchFamily="34" charset="-122"/>
                <a:cs typeface="Times New Roman" panose="02020603050405020304" pitchFamily="18" charset="0"/>
              </a:rPr>
              <a:t>Manuscript preparation</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GB" sz="2200" b="1" i="0" u="none" strike="noStrike" kern="0" cap="none" spc="0" normalizeH="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GB" sz="2200" b="1" i="0" u="none" strike="noStrike" kern="0" cap="none" spc="0" normalizeH="0" baseline="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Choose the right journal </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lang="en-GB" sz="2200" b="1" kern="0" dirty="0" smtClean="0">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smtClean="0">
                <a:latin typeface="Times New Roman" panose="02020603050405020304" pitchFamily="18" charset="0"/>
                <a:ea typeface="微软雅黑" pitchFamily="34" charset="-122"/>
                <a:cs typeface="Times New Roman" panose="02020603050405020304" pitchFamily="18" charset="0"/>
              </a:rPr>
              <a:t>Peer review</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P</a:t>
            </a:r>
            <a:r>
              <a:rPr kumimoji="0" lang="en-GB" sz="2200" b="1" i="0" u="none" strike="noStrike" kern="0" cap="none" spc="0" normalizeH="0" baseline="0" noProof="0" dirty="0" err="1"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ublication</a:t>
            </a:r>
            <a:r>
              <a:rPr kumimoji="0" lang="en-GB"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 ethics</a:t>
            </a:r>
            <a:endParaRPr kumimoji="0" lang="en-GB" sz="2200" b="0" i="0" u="none" strike="noStrike" kern="0" cap="none" spc="0" normalizeH="0" baseline="0" noProof="0" dirty="0" smtClean="0">
              <a:ln>
                <a:noFill/>
              </a:ln>
              <a:solidFill>
                <a:schemeClr val="tx2"/>
              </a:solidFill>
              <a:effectLst/>
              <a:uLnTx/>
              <a:uFillTx/>
              <a:latin typeface="Times New Roman" panose="02020603050405020304" pitchFamily="18" charset="0"/>
              <a:ea typeface="微软雅黑" pitchFamily="34" charset="-122"/>
              <a:cs typeface="Times New Roman" panose="02020603050405020304" pitchFamily="18" charset="0"/>
            </a:endParaRPr>
          </a:p>
        </p:txBody>
      </p:sp>
      <p:pic>
        <p:nvPicPr>
          <p:cNvPr id="7" name="Picture 8" descr="http://desdaughter.files.wordpress.com/2013/09/bmc.jpg"/>
          <p:cNvPicPr>
            <a:picLocks noChangeAspect="1" noChangeArrowheads="1"/>
          </p:cNvPicPr>
          <p:nvPr/>
        </p:nvPicPr>
        <p:blipFill>
          <a:blip r:embed="rId4" cstate="print"/>
          <a:srcRect/>
          <a:stretch>
            <a:fillRect/>
          </a:stretch>
        </p:blipFill>
        <p:spPr bwMode="auto">
          <a:xfrm>
            <a:off x="2676779" y="4997713"/>
            <a:ext cx="1535181" cy="1440000"/>
          </a:xfrm>
          <a:prstGeom prst="rect">
            <a:avLst/>
          </a:prstGeom>
          <a:noFill/>
          <a:ln w="9525">
            <a:noFill/>
            <a:miter lim="800000"/>
            <a:headEnd/>
            <a:tailEnd/>
          </a:ln>
        </p:spPr>
      </p:pic>
      <p:pic>
        <p:nvPicPr>
          <p:cNvPr id="1026" name="Picture 2" descr="ScientificReview.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0737" r="23528"/>
          <a:stretch/>
        </p:blipFill>
        <p:spPr bwMode="auto">
          <a:xfrm>
            <a:off x="4557612" y="5025978"/>
            <a:ext cx="1670572" cy="14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7"/>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195" t="17565" r="77627" b="66271"/>
          <a:stretch/>
        </p:blipFill>
        <p:spPr bwMode="auto">
          <a:xfrm>
            <a:off x="6804248" y="5025978"/>
            <a:ext cx="1612801" cy="14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75046780"/>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txBox="1">
            <a:spLocks noChangeArrowheads="1"/>
          </p:cNvSpPr>
          <p:nvPr/>
        </p:nvSpPr>
        <p:spPr bwMode="auto">
          <a:xfrm>
            <a:off x="467544" y="1484784"/>
            <a:ext cx="7853560" cy="4392488"/>
          </a:xfrm>
          <a:prstGeom prst="rect">
            <a:avLst/>
          </a:prstGeom>
          <a:noFill/>
          <a:ln w="9525">
            <a:noFill/>
            <a:miter lim="800000"/>
            <a:headEnd/>
            <a:tailEnd/>
          </a:ln>
        </p:spPr>
        <p:txBody>
          <a:bodyPr/>
          <a:lstStyle/>
          <a:p>
            <a:pPr marL="342900" indent="-342900">
              <a:spcBef>
                <a:spcPct val="20000"/>
              </a:spcBef>
              <a:spcAft>
                <a:spcPts val="1200"/>
              </a:spcAft>
              <a:buClr>
                <a:schemeClr val="accent2"/>
              </a:buClr>
              <a:buFont typeface="Arial" panose="020B0604020202020204" pitchFamily="34" charset="0"/>
              <a:buChar char="•"/>
            </a:pPr>
            <a:r>
              <a:rPr lang="en-US" sz="2200" b="1" dirty="0" smtClean="0">
                <a:latin typeface="Times New Roman" panose="02020603050405020304" pitchFamily="18" charset="0"/>
                <a:cs typeface="Times New Roman" panose="02020603050405020304" pitchFamily="18" charset="0"/>
              </a:rPr>
              <a:t>Topic of the Manuscript </a:t>
            </a:r>
            <a:r>
              <a:rPr lang="en-US" sz="22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zh-CN" sz="2200" b="1" dirty="0" smtClean="0">
                <a:latin typeface="Times New Roman" panose="02020603050405020304" pitchFamily="18" charset="0"/>
                <a:cs typeface="Times New Roman" panose="02020603050405020304" pitchFamily="18" charset="0"/>
              </a:rPr>
              <a:t>Journal Categories)</a:t>
            </a:r>
            <a:r>
              <a:rPr lang="en-US" altLang="zh-CN" b="1" dirty="0">
                <a:solidFill>
                  <a:srgbClr val="0070C0"/>
                </a:solidFill>
                <a:latin typeface="Times New Roman" panose="02020603050405020304" pitchFamily="18" charset="0"/>
                <a:ea typeface="微软雅黑" pitchFamily="34" charset="-122"/>
                <a:cs typeface="Times New Roman" panose="02020603050405020304" pitchFamily="18" charset="0"/>
              </a:rPr>
              <a:t>	</a:t>
            </a:r>
            <a:endParaRPr lang="en-US" b="1"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806450" indent="-342900">
              <a:spcBef>
                <a:spcPct val="20000"/>
              </a:spcBef>
              <a:spcAft>
                <a:spcPts val="1200"/>
              </a:spcAft>
              <a:buClr>
                <a:schemeClr val="accent2"/>
              </a:buCl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audience do you want to reach?</a:t>
            </a:r>
          </a:p>
          <a:p>
            <a:pPr marL="806450" indent="-342900">
              <a:spcBef>
                <a:spcPct val="20000"/>
              </a:spcBef>
              <a:spcAft>
                <a:spcPts val="1200"/>
              </a:spcAft>
              <a:buClr>
                <a:schemeClr val="accent2"/>
              </a:buCl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Who </a:t>
            </a:r>
            <a:r>
              <a:rPr lang="en-US" dirty="0" smtClean="0">
                <a:latin typeface="Times New Roman" panose="02020603050405020304" pitchFamily="18" charset="0"/>
                <a:cs typeface="Times New Roman" panose="02020603050405020304" pitchFamily="18" charset="0"/>
              </a:rPr>
              <a:t>could be the editors and reviewers for </a:t>
            </a:r>
            <a:r>
              <a:rPr lang="en-US" dirty="0">
                <a:latin typeface="Times New Roman" panose="02020603050405020304" pitchFamily="18" charset="0"/>
                <a:cs typeface="Times New Roman" panose="02020603050405020304" pitchFamily="18" charset="0"/>
              </a:rPr>
              <a:t>these journals?</a:t>
            </a:r>
          </a:p>
          <a:p>
            <a:pPr marL="806450" indent="-342900">
              <a:spcBef>
                <a:spcPct val="20000"/>
              </a:spcBef>
              <a:spcAft>
                <a:spcPts val="1200"/>
              </a:spcAft>
              <a:buClr>
                <a:schemeClr val="accent2"/>
              </a:buCl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What studies </a:t>
            </a:r>
            <a:r>
              <a:rPr lang="en-US" dirty="0">
                <a:latin typeface="Times New Roman" panose="02020603050405020304" pitchFamily="18" charset="0"/>
                <a:cs typeface="Times New Roman" panose="02020603050405020304" pitchFamily="18" charset="0"/>
              </a:rPr>
              <a:t>have </a:t>
            </a:r>
            <a:r>
              <a:rPr lang="en-US" dirty="0" smtClean="0">
                <a:latin typeface="Times New Roman" panose="02020603050405020304" pitchFamily="18" charset="0"/>
                <a:cs typeface="Times New Roman" panose="02020603050405020304" pitchFamily="18" charset="0"/>
              </a:rPr>
              <a:t>these journals </a:t>
            </a:r>
            <a:r>
              <a:rPr lang="en-US" dirty="0">
                <a:latin typeface="Times New Roman" panose="02020603050405020304" pitchFamily="18" charset="0"/>
                <a:cs typeface="Times New Roman" panose="02020603050405020304" pitchFamily="18" charset="0"/>
              </a:rPr>
              <a:t>published recently</a:t>
            </a:r>
            <a:r>
              <a:rPr lang="en-US" dirty="0" smtClean="0">
                <a:latin typeface="Times New Roman" panose="02020603050405020304" pitchFamily="18" charset="0"/>
                <a:cs typeface="Times New Roman" panose="02020603050405020304" pitchFamily="18" charset="0"/>
              </a:rPr>
              <a:t>?</a:t>
            </a:r>
          </a:p>
          <a:p>
            <a:pPr marL="463550">
              <a:spcBef>
                <a:spcPct val="20000"/>
              </a:spcBef>
              <a:spcAft>
                <a:spcPts val="1200"/>
              </a:spcAft>
              <a:buClr>
                <a:schemeClr val="accent2"/>
              </a:buClr>
            </a:pPr>
            <a:r>
              <a:rPr lang="zh-CN" altLang="en-US" dirty="0">
                <a:solidFill>
                  <a:schemeClr val="accent2"/>
                </a:solidFill>
                <a:latin typeface="微软雅黑" pitchFamily="34" charset="-122"/>
                <a:ea typeface="微软雅黑" pitchFamily="34" charset="-122"/>
                <a:cs typeface="Times New Roman" panose="02020603050405020304" pitchFamily="18" charset="0"/>
              </a:rPr>
              <a:t>查</a:t>
            </a:r>
            <a:r>
              <a:rPr lang="zh-CN" altLang="en-US" dirty="0" smtClean="0">
                <a:solidFill>
                  <a:schemeClr val="accent2"/>
                </a:solidFill>
                <a:latin typeface="微软雅黑" pitchFamily="34" charset="-122"/>
                <a:ea typeface="微软雅黑" pitchFamily="34" charset="-122"/>
                <a:cs typeface="Times New Roman" panose="02020603050405020304" pitchFamily="18" charset="0"/>
              </a:rPr>
              <a:t>看期刊的读者群、编辑和审稿人、近期发表的文章</a:t>
            </a:r>
            <a:endParaRPr lang="en-US" dirty="0" smtClean="0">
              <a:solidFill>
                <a:schemeClr val="accent2"/>
              </a:solidFill>
              <a:latin typeface="微软雅黑" pitchFamily="34" charset="-122"/>
              <a:ea typeface="微软雅黑" pitchFamily="34" charset="-122"/>
              <a:cs typeface="Times New Roman" panose="02020603050405020304" pitchFamily="18" charset="0"/>
            </a:endParaRPr>
          </a:p>
          <a:p>
            <a:pPr marL="342900" indent="-342900">
              <a:spcAft>
                <a:spcPts val="1200"/>
              </a:spcAft>
              <a:buFont typeface="Arial" panose="020B0604020202020204" pitchFamily="34" charset="0"/>
              <a:buChar char="•"/>
            </a:pPr>
            <a:r>
              <a:rPr lang="en-US" sz="2200" b="1" dirty="0" smtClean="0">
                <a:latin typeface="Times New Roman" panose="02020603050405020304" pitchFamily="18" charset="0"/>
                <a:cs typeface="Times New Roman" panose="02020603050405020304" pitchFamily="18" charset="0"/>
              </a:rPr>
              <a:t>Evaluate your findings (Impact factor)</a:t>
            </a:r>
            <a:endParaRPr lang="en-US"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806450" indent="-342900">
              <a:spcAft>
                <a:spcPts val="1200"/>
              </a:spcAft>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How big is your advance? </a:t>
            </a:r>
            <a:endParaRPr lang="en-US" dirty="0">
              <a:latin typeface="Times New Roman" panose="02020603050405020304" pitchFamily="18" charset="0"/>
              <a:cs typeface="Times New Roman" panose="02020603050405020304" pitchFamily="18" charset="0"/>
            </a:endParaRPr>
          </a:p>
          <a:p>
            <a:pPr marL="806450" indent="-342900">
              <a:spcAft>
                <a:spcPts val="1200"/>
              </a:spcAft>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How interesting are your findings? </a:t>
            </a:r>
          </a:p>
          <a:p>
            <a:pPr marL="463550">
              <a:spcAft>
                <a:spcPts val="1200"/>
              </a:spcAft>
            </a:pPr>
            <a:r>
              <a:rPr lang="zh-CN" altLang="en-US" dirty="0">
                <a:solidFill>
                  <a:schemeClr val="accent2"/>
                </a:solidFill>
                <a:latin typeface="微软雅黑" pitchFamily="34" charset="-122"/>
                <a:ea typeface="微软雅黑" pitchFamily="34" charset="-122"/>
                <a:cs typeface="Times New Roman" panose="02020603050405020304" pitchFamily="18" charset="0"/>
              </a:rPr>
              <a:t>客</a:t>
            </a:r>
            <a:r>
              <a:rPr lang="zh-CN" altLang="en-US" dirty="0" smtClean="0">
                <a:solidFill>
                  <a:schemeClr val="accent2"/>
                </a:solidFill>
                <a:latin typeface="微软雅黑" pitchFamily="34" charset="-122"/>
                <a:ea typeface="微软雅黑" pitchFamily="34" charset="-122"/>
                <a:cs typeface="Times New Roman" panose="02020603050405020304" pitchFamily="18" charset="0"/>
              </a:rPr>
              <a:t>观评价研究成果的创新性</a:t>
            </a:r>
            <a:endParaRPr lang="en-US" dirty="0" smtClean="0">
              <a:solidFill>
                <a:schemeClr val="accent2"/>
              </a:solidFill>
              <a:latin typeface="微软雅黑" pitchFamily="34" charset="-122"/>
              <a:ea typeface="微软雅黑" pitchFamily="34" charset="-122"/>
              <a:cs typeface="Times New Roman" panose="02020603050405020304" pitchFamily="18" charset="0"/>
            </a:endParaRPr>
          </a:p>
          <a:p>
            <a:pPr marL="806450" indent="-342900">
              <a:spcAft>
                <a:spcPts val="1200"/>
              </a:spcAft>
              <a:buFont typeface="Arial" panose="020B0604020202020204" pitchFamily="34" charset="0"/>
              <a:buChar char="•"/>
            </a:pPr>
            <a:endParaRPr lang="en-US" sz="2200" dirty="0" smtClean="0">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List of Candidate Journals</a:t>
            </a:r>
          </a:p>
        </p:txBody>
      </p:sp>
    </p:spTree>
    <p:extLst>
      <p:ext uri="{BB962C8B-B14F-4D97-AF65-F5344CB8AC3E}">
        <p14:creationId xmlns:p14="http://schemas.microsoft.com/office/powerpoint/2010/main" xmlns="" val="2057458465"/>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1484784"/>
            <a:ext cx="8136000" cy="4879975"/>
          </a:xfrm>
        </p:spPr>
        <p:txBody>
          <a:bodyPr/>
          <a:lstStyle/>
          <a:p>
            <a:pPr marL="285750" lvl="0" indent="-285750">
              <a:buFont typeface="Arial" panose="020B0604020202020204" pitchFamily="34" charset="0"/>
              <a:buChar char="•"/>
            </a:pPr>
            <a:r>
              <a:rPr lang="en-GB" sz="1400" dirty="0" smtClean="0">
                <a:solidFill>
                  <a:srgbClr val="00B050"/>
                </a:solidFill>
                <a:latin typeface="Times New Roman" panose="02020603050405020304" pitchFamily="18" charset="0"/>
                <a:cs typeface="Times New Roman" panose="02020603050405020304" pitchFamily="18" charset="0"/>
              </a:rPr>
              <a:t>A new family</a:t>
            </a:r>
            <a:r>
              <a:rPr lang="en-GB" sz="1400" dirty="0" smtClean="0">
                <a:solidFill>
                  <a:schemeClr val="tx1"/>
                </a:solidFill>
                <a:latin typeface="Times New Roman" panose="02020603050405020304" pitchFamily="18" charset="0"/>
                <a:cs typeface="Times New Roman" panose="02020603050405020304" pitchFamily="18" charset="0"/>
              </a:rPr>
              <a:t> </a:t>
            </a:r>
            <a:r>
              <a:rPr lang="en-GB" sz="1400" dirty="0">
                <a:solidFill>
                  <a:schemeClr val="tx1"/>
                </a:solidFill>
                <a:latin typeface="Times New Roman" panose="02020603050405020304" pitchFamily="18" charset="0"/>
                <a:cs typeface="Times New Roman" panose="02020603050405020304" pitchFamily="18" charset="0"/>
              </a:rPr>
              <a:t>of microRNAs acts through a </a:t>
            </a:r>
            <a:r>
              <a:rPr lang="en-GB" sz="1400" b="1" dirty="0">
                <a:solidFill>
                  <a:srgbClr val="00B050"/>
                </a:solidFill>
                <a:latin typeface="Times New Roman" panose="02020603050405020304" pitchFamily="18" charset="0"/>
                <a:cs typeface="Times New Roman" panose="02020603050405020304" pitchFamily="18" charset="0"/>
              </a:rPr>
              <a:t>novel </a:t>
            </a:r>
            <a:r>
              <a:rPr lang="en-GB" sz="1400" dirty="0">
                <a:solidFill>
                  <a:srgbClr val="00B050"/>
                </a:solidFill>
                <a:latin typeface="Times New Roman" panose="02020603050405020304" pitchFamily="18" charset="0"/>
                <a:cs typeface="Times New Roman" panose="02020603050405020304" pitchFamily="18" charset="0"/>
              </a:rPr>
              <a:t>mechanism </a:t>
            </a:r>
            <a:r>
              <a:rPr lang="en-GB" sz="1400" dirty="0">
                <a:solidFill>
                  <a:schemeClr val="tx1"/>
                </a:solidFill>
                <a:latin typeface="Times New Roman" panose="02020603050405020304" pitchFamily="18" charset="0"/>
                <a:cs typeface="Times New Roman" panose="02020603050405020304" pitchFamily="18" charset="0"/>
              </a:rPr>
              <a:t>to alter a </a:t>
            </a:r>
            <a:r>
              <a:rPr lang="en-GB" sz="1400" dirty="0">
                <a:solidFill>
                  <a:srgbClr val="00B050"/>
                </a:solidFill>
                <a:latin typeface="Times New Roman" panose="02020603050405020304" pitchFamily="18" charset="0"/>
                <a:cs typeface="Times New Roman" panose="02020603050405020304" pitchFamily="18" charset="0"/>
              </a:rPr>
              <a:t>key pathway </a:t>
            </a:r>
            <a:r>
              <a:rPr lang="en-GB" sz="1400" dirty="0">
                <a:solidFill>
                  <a:schemeClr val="tx1"/>
                </a:solidFill>
                <a:latin typeface="Times New Roman" panose="02020603050405020304" pitchFamily="18" charset="0"/>
                <a:cs typeface="Times New Roman" panose="02020603050405020304" pitchFamily="18" charset="0"/>
              </a:rPr>
              <a:t>in breast cancer </a:t>
            </a:r>
            <a:r>
              <a:rPr lang="en-GB" sz="1400" dirty="0" smtClean="0">
                <a:solidFill>
                  <a:schemeClr val="tx1"/>
                </a:solidFill>
                <a:latin typeface="Times New Roman" panose="02020603050405020304" pitchFamily="18" charset="0"/>
                <a:cs typeface="Times New Roman" panose="02020603050405020304" pitchFamily="18" charset="0"/>
              </a:rPr>
              <a:t>that </a:t>
            </a:r>
            <a:r>
              <a:rPr lang="en-GB" sz="1400" dirty="0">
                <a:solidFill>
                  <a:schemeClr val="tx1"/>
                </a:solidFill>
                <a:latin typeface="Times New Roman" panose="02020603050405020304" pitchFamily="18" charset="0"/>
                <a:cs typeface="Times New Roman" panose="02020603050405020304" pitchFamily="18" charset="0"/>
              </a:rPr>
              <a:t>strongly supports a novel way of treating the disease </a:t>
            </a:r>
            <a:r>
              <a:rPr lang="en-GB" sz="1400" dirty="0" smtClean="0">
                <a:solidFill>
                  <a:schemeClr val="tx1"/>
                </a:solidFill>
                <a:latin typeface="Times New Roman" panose="02020603050405020304" pitchFamily="18" charset="0"/>
                <a:cs typeface="Times New Roman" panose="02020603050405020304" pitchFamily="18" charset="0"/>
              </a:rPr>
              <a:t>                                        </a:t>
            </a:r>
          </a:p>
          <a:p>
            <a:pPr marL="285750" lvl="0" indent="-285750">
              <a:buFont typeface="Arial" panose="020B0604020202020204" pitchFamily="34" charset="0"/>
              <a:buChar char="•"/>
            </a:pPr>
            <a:r>
              <a:rPr lang="zh-CN" altLang="en-US" sz="1400" dirty="0" smtClean="0">
                <a:solidFill>
                  <a:srgbClr val="0070C0"/>
                </a:solidFill>
                <a:latin typeface="Times New Roman" panose="02020603050405020304" pitchFamily="18" charset="0"/>
                <a:cs typeface="Times New Roman" panose="02020603050405020304" pitchFamily="18" charset="0"/>
              </a:rPr>
              <a:t>新</a:t>
            </a:r>
            <a:r>
              <a:rPr lang="en-US" altLang="zh-CN" sz="1400" dirty="0">
                <a:solidFill>
                  <a:srgbClr val="0070C0"/>
                </a:solidFill>
                <a:latin typeface="Times New Roman" panose="02020603050405020304" pitchFamily="18" charset="0"/>
                <a:cs typeface="Times New Roman" panose="02020603050405020304" pitchFamily="18" charset="0"/>
              </a:rPr>
              <a:t>micro-RNAs</a:t>
            </a:r>
            <a:r>
              <a:rPr lang="zh-CN" altLang="en-US" sz="1400" dirty="0">
                <a:solidFill>
                  <a:srgbClr val="0070C0"/>
                </a:solidFill>
                <a:latin typeface="Times New Roman" panose="02020603050405020304" pitchFamily="18" charset="0"/>
                <a:cs typeface="Times New Roman" panose="02020603050405020304" pitchFamily="18" charset="0"/>
              </a:rPr>
              <a:t>家族通过全新机制来改变乳腺癌的关键通路，从而强有力地支撑治疗该疾病的新方</a:t>
            </a:r>
            <a:r>
              <a:rPr lang="zh-CN" altLang="en-US" sz="1400" dirty="0" smtClean="0">
                <a:solidFill>
                  <a:srgbClr val="0070C0"/>
                </a:solidFill>
                <a:latin typeface="Times New Roman" panose="02020603050405020304" pitchFamily="18" charset="0"/>
                <a:cs typeface="Times New Roman" panose="02020603050405020304" pitchFamily="18" charset="0"/>
              </a:rPr>
              <a:t>法</a:t>
            </a:r>
            <a:endParaRPr lang="en-GB" altLang="zh-CN" sz="1400" dirty="0" smtClean="0">
              <a:solidFill>
                <a:srgbClr val="0070C0"/>
              </a:solidFill>
              <a:latin typeface="Times New Roman" panose="02020603050405020304" pitchFamily="18" charset="0"/>
              <a:cs typeface="Times New Roman" panose="02020603050405020304" pitchFamily="18" charset="0"/>
            </a:endParaRPr>
          </a:p>
          <a:p>
            <a:r>
              <a:rPr lang="en-GB" sz="1400" dirty="0" smtClean="0">
                <a:solidFill>
                  <a:schemeClr val="tx1"/>
                </a:solidFill>
                <a:latin typeface="Times New Roman" panose="02020603050405020304" pitchFamily="18" charset="0"/>
                <a:cs typeface="Times New Roman" panose="02020603050405020304" pitchFamily="18" charset="0"/>
              </a:rPr>
              <a:t>       Ground-breaking </a:t>
            </a:r>
            <a:r>
              <a:rPr lang="en-GB" sz="1400" dirty="0">
                <a:solidFill>
                  <a:schemeClr val="tx1"/>
                </a:solidFill>
                <a:latin typeface="Times New Roman" panose="02020603050405020304" pitchFamily="18" charset="0"/>
                <a:cs typeface="Times New Roman" panose="02020603050405020304" pitchFamily="18" charset="0"/>
              </a:rPr>
              <a:t>findings </a:t>
            </a:r>
            <a:r>
              <a:rPr lang="zh-CN" altLang="en-US" sz="1400" dirty="0">
                <a:solidFill>
                  <a:schemeClr val="tx1"/>
                </a:solidFill>
                <a:latin typeface="Times New Roman" panose="02020603050405020304" pitchFamily="18" charset="0"/>
                <a:cs typeface="Times New Roman" panose="02020603050405020304" pitchFamily="18" charset="0"/>
              </a:rPr>
              <a:t>里程碑式的新发</a:t>
            </a:r>
            <a:r>
              <a:rPr lang="zh-CN" altLang="en-US" sz="1400" dirty="0" smtClean="0">
                <a:solidFill>
                  <a:schemeClr val="tx1"/>
                </a:solidFill>
                <a:latin typeface="Times New Roman" panose="02020603050405020304" pitchFamily="18" charset="0"/>
                <a:cs typeface="Times New Roman" panose="02020603050405020304" pitchFamily="18" charset="0"/>
              </a:rPr>
              <a:t>现 </a:t>
            </a:r>
            <a:endParaRPr lang="en-GB" altLang="zh-CN" sz="14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smtClean="0">
                <a:solidFill>
                  <a:schemeClr val="tx1"/>
                </a:solidFill>
                <a:latin typeface="Times New Roman" panose="02020603050405020304" pitchFamily="18" charset="0"/>
                <a:cs typeface="Times New Roman" panose="02020603050405020304" pitchFamily="18" charset="0"/>
              </a:rPr>
              <a:t>A </a:t>
            </a:r>
            <a:r>
              <a:rPr lang="en-GB" sz="1400" dirty="0">
                <a:solidFill>
                  <a:srgbClr val="00B050"/>
                </a:solidFill>
                <a:latin typeface="Times New Roman" panose="02020603050405020304" pitchFamily="18" charset="0"/>
                <a:cs typeface="Times New Roman" panose="02020603050405020304" pitchFamily="18" charset="0"/>
              </a:rPr>
              <a:t>known family </a:t>
            </a:r>
            <a:r>
              <a:rPr lang="en-GB" sz="1400" dirty="0">
                <a:solidFill>
                  <a:schemeClr val="tx1"/>
                </a:solidFill>
                <a:latin typeface="Times New Roman" panose="02020603050405020304" pitchFamily="18" charset="0"/>
                <a:cs typeface="Times New Roman" panose="02020603050405020304" pitchFamily="18" charset="0"/>
              </a:rPr>
              <a:t>of microRNAs acts through a </a:t>
            </a:r>
            <a:r>
              <a:rPr lang="en-GB" sz="1400" b="1" dirty="0">
                <a:solidFill>
                  <a:srgbClr val="00B050"/>
                </a:solidFill>
                <a:latin typeface="Times New Roman" panose="02020603050405020304" pitchFamily="18" charset="0"/>
                <a:cs typeface="Times New Roman" panose="02020603050405020304" pitchFamily="18" charset="0"/>
              </a:rPr>
              <a:t>novel </a:t>
            </a:r>
            <a:r>
              <a:rPr lang="en-GB" sz="1400" dirty="0">
                <a:solidFill>
                  <a:srgbClr val="00B050"/>
                </a:solidFill>
                <a:latin typeface="Times New Roman" panose="02020603050405020304" pitchFamily="18" charset="0"/>
                <a:cs typeface="Times New Roman" panose="02020603050405020304" pitchFamily="18" charset="0"/>
              </a:rPr>
              <a:t>mechanism </a:t>
            </a:r>
            <a:r>
              <a:rPr lang="en-GB" sz="1400" dirty="0">
                <a:solidFill>
                  <a:schemeClr val="tx1"/>
                </a:solidFill>
                <a:latin typeface="Times New Roman" panose="02020603050405020304" pitchFamily="18" charset="0"/>
                <a:cs typeface="Times New Roman" panose="02020603050405020304" pitchFamily="18" charset="0"/>
              </a:rPr>
              <a:t>to alter a </a:t>
            </a:r>
            <a:r>
              <a:rPr lang="en-GB" sz="1400" dirty="0">
                <a:solidFill>
                  <a:srgbClr val="00B050"/>
                </a:solidFill>
                <a:latin typeface="Times New Roman" panose="02020603050405020304" pitchFamily="18" charset="0"/>
                <a:cs typeface="Times New Roman" panose="02020603050405020304" pitchFamily="18" charset="0"/>
              </a:rPr>
              <a:t>key pathway </a:t>
            </a:r>
            <a:r>
              <a:rPr lang="en-GB" sz="1400" dirty="0">
                <a:solidFill>
                  <a:schemeClr val="tx1"/>
                </a:solidFill>
                <a:latin typeface="Times New Roman" panose="02020603050405020304" pitchFamily="18" charset="0"/>
                <a:cs typeface="Times New Roman" panose="02020603050405020304" pitchFamily="18" charset="0"/>
              </a:rPr>
              <a:t>in breast cancer </a:t>
            </a:r>
            <a:endParaRPr lang="en-GB" sz="14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zh-CN" altLang="en-US" sz="1400" dirty="0" smtClean="0">
                <a:solidFill>
                  <a:srgbClr val="0070C0"/>
                </a:solidFill>
                <a:latin typeface="Times New Roman" panose="02020603050405020304" pitchFamily="18" charset="0"/>
                <a:cs typeface="Times New Roman" panose="02020603050405020304" pitchFamily="18" charset="0"/>
              </a:rPr>
              <a:t>已</a:t>
            </a:r>
            <a:r>
              <a:rPr lang="zh-CN" altLang="en-US" sz="1400" dirty="0">
                <a:solidFill>
                  <a:srgbClr val="0070C0"/>
                </a:solidFill>
                <a:latin typeface="Times New Roman" panose="02020603050405020304" pitchFamily="18" charset="0"/>
                <a:cs typeface="Times New Roman" panose="02020603050405020304" pitchFamily="18" charset="0"/>
              </a:rPr>
              <a:t>知的</a:t>
            </a:r>
            <a:r>
              <a:rPr lang="en-US" altLang="zh-CN" sz="1400" dirty="0">
                <a:solidFill>
                  <a:srgbClr val="0070C0"/>
                </a:solidFill>
                <a:latin typeface="Times New Roman" panose="02020603050405020304" pitchFamily="18" charset="0"/>
                <a:cs typeface="Times New Roman" panose="02020603050405020304" pitchFamily="18" charset="0"/>
              </a:rPr>
              <a:t>microRNAs</a:t>
            </a:r>
            <a:r>
              <a:rPr lang="zh-CN" altLang="en-US" sz="1400" dirty="0">
                <a:solidFill>
                  <a:srgbClr val="0070C0"/>
                </a:solidFill>
                <a:latin typeface="Times New Roman" panose="02020603050405020304" pitchFamily="18" charset="0"/>
                <a:cs typeface="Times New Roman" panose="02020603050405020304" pitchFamily="18" charset="0"/>
              </a:rPr>
              <a:t>家族通过全新机制来改变乳腺癌的关键通路</a:t>
            </a:r>
            <a:endParaRPr lang="en-GB" sz="1400" dirty="0">
              <a:solidFill>
                <a:srgbClr val="0070C0"/>
              </a:solidFill>
              <a:latin typeface="Times New Roman" panose="02020603050405020304" pitchFamily="18" charset="0"/>
              <a:cs typeface="Times New Roman" panose="02020603050405020304" pitchFamily="18" charset="0"/>
            </a:endParaRPr>
          </a:p>
          <a:p>
            <a:pPr lvl="0"/>
            <a:r>
              <a:rPr lang="en-GB" sz="1400" dirty="0">
                <a:latin typeface="Times New Roman" panose="02020603050405020304" pitchFamily="18" charset="0"/>
                <a:cs typeface="Times New Roman" panose="02020603050405020304" pitchFamily="18" charset="0"/>
              </a:rPr>
              <a:t> </a:t>
            </a:r>
            <a:r>
              <a:rPr lang="en-GB" sz="1400" dirty="0" smtClean="0">
                <a:latin typeface="Times New Roman" panose="02020603050405020304" pitchFamily="18" charset="0"/>
                <a:cs typeface="Times New Roman" panose="02020603050405020304" pitchFamily="18" charset="0"/>
              </a:rPr>
              <a:t>      </a:t>
            </a:r>
            <a:r>
              <a:rPr lang="en-GB" sz="1400" dirty="0" smtClean="0">
                <a:solidFill>
                  <a:schemeClr val="tx1"/>
                </a:solidFill>
                <a:latin typeface="Times New Roman" panose="02020603050405020304" pitchFamily="18" charset="0"/>
                <a:cs typeface="Times New Roman" panose="02020603050405020304" pitchFamily="18" charset="0"/>
              </a:rPr>
              <a:t>Genomics </a:t>
            </a:r>
            <a:r>
              <a:rPr lang="en-GB" sz="1400" dirty="0">
                <a:solidFill>
                  <a:schemeClr val="tx1"/>
                </a:solidFill>
                <a:latin typeface="Times New Roman" panose="02020603050405020304" pitchFamily="18" charset="0"/>
                <a:cs typeface="Times New Roman" panose="02020603050405020304" pitchFamily="18" charset="0"/>
              </a:rPr>
              <a:t>researchers </a:t>
            </a:r>
            <a:r>
              <a:rPr lang="zh-CN" altLang="en-US" sz="1400" dirty="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rPr>
              <a:t>基因组相关的研究人</a:t>
            </a:r>
            <a:r>
              <a:rPr lang="zh-CN" altLang="en-US" sz="1400" dirty="0" smtClean="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rPr>
              <a:t>员</a:t>
            </a:r>
            <a:endParaRPr lang="en-GB" altLang="zh-CN" sz="1400" b="1" dirty="0" smtClean="0">
              <a:solidFill>
                <a:schemeClr val="tx1"/>
              </a:solidFill>
              <a:latin typeface="Times New Roman" panose="02020603050405020304" pitchFamily="18" charset="0"/>
              <a:ea typeface="Microsoft YaHei" panose="020B0503020204020204" pitchFamily="34" charset="-122"/>
              <a:cs typeface="Times New Roman" panose="02020603050405020304" pitchFamily="18" charset="0"/>
            </a:endParaRPr>
          </a:p>
          <a:p>
            <a:pPr marL="285750" lvl="0" indent="-285750">
              <a:buFont typeface="Arial" panose="020B0604020202020204" pitchFamily="34" charset="0"/>
              <a:buChar char="•"/>
            </a:pPr>
            <a:r>
              <a:rPr lang="en-GB" sz="1400" dirty="0">
                <a:solidFill>
                  <a:schemeClr val="tx1"/>
                </a:solidFill>
                <a:latin typeface="Times New Roman" panose="02020603050405020304" pitchFamily="18" charset="0"/>
                <a:cs typeface="Times New Roman" panose="02020603050405020304" pitchFamily="18" charset="0"/>
              </a:rPr>
              <a:t>a </a:t>
            </a:r>
            <a:r>
              <a:rPr lang="en-GB" sz="1400" dirty="0">
                <a:solidFill>
                  <a:srgbClr val="00B050"/>
                </a:solidFill>
                <a:latin typeface="Times New Roman" panose="02020603050405020304" pitchFamily="18" charset="0"/>
                <a:cs typeface="Times New Roman" panose="02020603050405020304" pitchFamily="18" charset="0"/>
              </a:rPr>
              <a:t>known family </a:t>
            </a:r>
            <a:r>
              <a:rPr lang="en-GB" sz="1400" dirty="0">
                <a:solidFill>
                  <a:schemeClr val="tx1"/>
                </a:solidFill>
                <a:latin typeface="Times New Roman" panose="02020603050405020304" pitchFamily="18" charset="0"/>
                <a:cs typeface="Times New Roman" panose="02020603050405020304" pitchFamily="18" charset="0"/>
              </a:rPr>
              <a:t>of microRNAs is shown to </a:t>
            </a:r>
            <a:r>
              <a:rPr lang="en-GB" sz="1400" b="1" dirty="0">
                <a:solidFill>
                  <a:schemeClr val="tx1"/>
                </a:solidFill>
                <a:latin typeface="Times New Roman" panose="02020603050405020304" pitchFamily="18" charset="0"/>
                <a:cs typeface="Times New Roman" panose="02020603050405020304" pitchFamily="18" charset="0"/>
              </a:rPr>
              <a:t>alter</a:t>
            </a:r>
            <a:r>
              <a:rPr lang="en-GB" sz="1400" dirty="0">
                <a:solidFill>
                  <a:schemeClr val="tx1"/>
                </a:solidFill>
                <a:latin typeface="Times New Roman" panose="02020603050405020304" pitchFamily="18" charset="0"/>
                <a:cs typeface="Times New Roman" panose="02020603050405020304" pitchFamily="18" charset="0"/>
              </a:rPr>
              <a:t> </a:t>
            </a:r>
            <a:r>
              <a:rPr lang="en-GB" sz="1400" dirty="0">
                <a:solidFill>
                  <a:srgbClr val="00B050"/>
                </a:solidFill>
                <a:latin typeface="Times New Roman" panose="02020603050405020304" pitchFamily="18" charset="0"/>
                <a:cs typeface="Times New Roman" panose="02020603050405020304" pitchFamily="18" charset="0"/>
              </a:rPr>
              <a:t>a pathway that has been implicated </a:t>
            </a:r>
            <a:r>
              <a:rPr lang="en-GB" sz="1400" dirty="0">
                <a:solidFill>
                  <a:schemeClr val="tx1"/>
                </a:solidFill>
                <a:latin typeface="Times New Roman" panose="02020603050405020304" pitchFamily="18" charset="0"/>
                <a:cs typeface="Times New Roman" panose="02020603050405020304" pitchFamily="18" charset="0"/>
              </a:rPr>
              <a:t>in breast cancer </a:t>
            </a:r>
            <a:endParaRPr lang="en-GB" sz="1400" dirty="0" smtClean="0">
              <a:solidFill>
                <a:schemeClr val="tx1"/>
              </a:solidFill>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zh-CN" altLang="en-US" sz="1400" dirty="0" smtClean="0">
                <a:solidFill>
                  <a:srgbClr val="0070C0"/>
                </a:solidFill>
                <a:latin typeface="Times New Roman" panose="02020603050405020304" pitchFamily="18" charset="0"/>
                <a:cs typeface="Times New Roman" panose="02020603050405020304" pitchFamily="18" charset="0"/>
              </a:rPr>
              <a:t>已</a:t>
            </a:r>
            <a:r>
              <a:rPr lang="zh-CN" altLang="en-US" sz="1400" dirty="0">
                <a:solidFill>
                  <a:srgbClr val="0070C0"/>
                </a:solidFill>
                <a:latin typeface="Times New Roman" panose="02020603050405020304" pitchFamily="18" charset="0"/>
                <a:cs typeface="Times New Roman" panose="02020603050405020304" pitchFamily="18" charset="0"/>
              </a:rPr>
              <a:t>知的</a:t>
            </a:r>
            <a:r>
              <a:rPr lang="en-US" altLang="zh-CN" sz="1400" dirty="0">
                <a:solidFill>
                  <a:srgbClr val="0070C0"/>
                </a:solidFill>
                <a:latin typeface="Times New Roman" panose="02020603050405020304" pitchFamily="18" charset="0"/>
                <a:cs typeface="Times New Roman" panose="02020603050405020304" pitchFamily="18" charset="0"/>
              </a:rPr>
              <a:t>microRNAs</a:t>
            </a:r>
            <a:r>
              <a:rPr lang="zh-CN" altLang="en-US" sz="1400" dirty="0">
                <a:solidFill>
                  <a:srgbClr val="0070C0"/>
                </a:solidFill>
                <a:latin typeface="Times New Roman" panose="02020603050405020304" pitchFamily="18" charset="0"/>
                <a:cs typeface="Times New Roman" panose="02020603050405020304" pitchFamily="18" charset="0"/>
              </a:rPr>
              <a:t>家族通过已有机制来改变乳腺癌的关键通路</a:t>
            </a:r>
            <a:endParaRPr lang="en-GB" sz="1400" dirty="0">
              <a:solidFill>
                <a:srgbClr val="0070C0"/>
              </a:solidFill>
              <a:latin typeface="Times New Roman" panose="02020603050405020304" pitchFamily="18" charset="0"/>
              <a:cs typeface="Times New Roman" panose="02020603050405020304" pitchFamily="18" charset="0"/>
            </a:endParaRPr>
          </a:p>
          <a:p>
            <a:r>
              <a:rPr lang="en-GB" sz="1400" dirty="0" smtClean="0">
                <a:solidFill>
                  <a:schemeClr val="tx1"/>
                </a:solidFill>
                <a:latin typeface="Times New Roman" panose="02020603050405020304" pitchFamily="18" charset="0"/>
                <a:cs typeface="Times New Roman" panose="02020603050405020304" pitchFamily="18" charset="0"/>
              </a:rPr>
              <a:t>       Cancer </a:t>
            </a:r>
            <a:r>
              <a:rPr lang="en-GB" sz="1400" dirty="0">
                <a:solidFill>
                  <a:schemeClr val="tx1"/>
                </a:solidFill>
                <a:latin typeface="Times New Roman" panose="02020603050405020304" pitchFamily="18" charset="0"/>
                <a:cs typeface="Times New Roman" panose="02020603050405020304" pitchFamily="18" charset="0"/>
              </a:rPr>
              <a:t>researchers </a:t>
            </a:r>
            <a:r>
              <a:rPr lang="zh-CN" altLang="en-US" sz="1400" dirty="0">
                <a:solidFill>
                  <a:schemeClr val="tx1"/>
                </a:solidFill>
                <a:latin typeface="Times New Roman" panose="02020603050405020304" pitchFamily="18" charset="0"/>
                <a:cs typeface="Times New Roman" panose="02020603050405020304" pitchFamily="18" charset="0"/>
              </a:rPr>
              <a:t>癌症相关的研究人</a:t>
            </a:r>
            <a:r>
              <a:rPr lang="zh-CN" altLang="en-US" sz="1400" dirty="0" smtClean="0">
                <a:solidFill>
                  <a:schemeClr val="tx1"/>
                </a:solidFill>
                <a:latin typeface="Times New Roman" panose="02020603050405020304" pitchFamily="18" charset="0"/>
                <a:cs typeface="Times New Roman" panose="02020603050405020304" pitchFamily="18" charset="0"/>
              </a:rPr>
              <a:t>员 </a:t>
            </a:r>
            <a:endParaRPr lang="en-GB" altLang="zh-CN" sz="14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B" sz="1400" dirty="0" smtClean="0">
                <a:solidFill>
                  <a:schemeClr val="tx1"/>
                </a:solidFill>
                <a:latin typeface="Times New Roman" panose="02020603050405020304" pitchFamily="18" charset="0"/>
                <a:cs typeface="Times New Roman" panose="02020603050405020304" pitchFamily="18" charset="0"/>
              </a:rPr>
              <a:t>a </a:t>
            </a:r>
            <a:r>
              <a:rPr lang="en-GB" sz="1400" dirty="0">
                <a:solidFill>
                  <a:srgbClr val="00B050"/>
                </a:solidFill>
                <a:latin typeface="Times New Roman" panose="02020603050405020304" pitchFamily="18" charset="0"/>
                <a:cs typeface="Times New Roman" panose="02020603050405020304" pitchFamily="18" charset="0"/>
              </a:rPr>
              <a:t>known family </a:t>
            </a:r>
            <a:r>
              <a:rPr lang="en-GB" sz="1400" dirty="0">
                <a:solidFill>
                  <a:schemeClr val="tx1"/>
                </a:solidFill>
                <a:latin typeface="Times New Roman" panose="02020603050405020304" pitchFamily="18" charset="0"/>
                <a:cs typeface="Times New Roman" panose="02020603050405020304" pitchFamily="18" charset="0"/>
              </a:rPr>
              <a:t>of microRNAs is </a:t>
            </a:r>
            <a:r>
              <a:rPr lang="en-GB" sz="1400" b="1" dirty="0">
                <a:solidFill>
                  <a:srgbClr val="00B050"/>
                </a:solidFill>
                <a:latin typeface="Times New Roman" panose="02020603050405020304" pitchFamily="18" charset="0"/>
                <a:cs typeface="Times New Roman" panose="02020603050405020304" pitchFamily="18" charset="0"/>
              </a:rPr>
              <a:t>confirmed</a:t>
            </a:r>
            <a:r>
              <a:rPr lang="en-GB" sz="1400" dirty="0">
                <a:solidFill>
                  <a:schemeClr val="tx1"/>
                </a:solidFill>
                <a:latin typeface="Times New Roman" panose="02020603050405020304" pitchFamily="18" charset="0"/>
                <a:cs typeface="Times New Roman" panose="02020603050405020304" pitchFamily="18" charset="0"/>
              </a:rPr>
              <a:t> to regulate a breast cancer pathway            </a:t>
            </a:r>
            <a:endParaRPr lang="en-GB" sz="14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smtClean="0">
                <a:latin typeface="Times New Roman" panose="02020603050405020304" pitchFamily="18" charset="0"/>
                <a:cs typeface="Times New Roman" panose="02020603050405020304" pitchFamily="18" charset="0"/>
              </a:rPr>
              <a:t> </a:t>
            </a:r>
            <a:r>
              <a:rPr lang="zh-CN" altLang="en-US" sz="1400" dirty="0">
                <a:solidFill>
                  <a:srgbClr val="0070C0"/>
                </a:solidFill>
                <a:latin typeface="Times New Roman" panose="02020603050405020304" pitchFamily="18" charset="0"/>
                <a:cs typeface="Times New Roman" panose="02020603050405020304" pitchFamily="18" charset="0"/>
              </a:rPr>
              <a:t>证实已知的</a:t>
            </a:r>
            <a:r>
              <a:rPr lang="en-US" altLang="zh-CN" sz="1400" dirty="0">
                <a:solidFill>
                  <a:srgbClr val="0070C0"/>
                </a:solidFill>
                <a:latin typeface="Times New Roman" panose="02020603050405020304" pitchFamily="18" charset="0"/>
                <a:cs typeface="Times New Roman" panose="02020603050405020304" pitchFamily="18" charset="0"/>
              </a:rPr>
              <a:t>microRNAs</a:t>
            </a:r>
            <a:r>
              <a:rPr lang="zh-CN" altLang="en-US" sz="1400" dirty="0">
                <a:solidFill>
                  <a:srgbClr val="0070C0"/>
                </a:solidFill>
                <a:latin typeface="Times New Roman" panose="02020603050405020304" pitchFamily="18" charset="0"/>
                <a:cs typeface="Times New Roman" panose="02020603050405020304" pitchFamily="18" charset="0"/>
              </a:rPr>
              <a:t>家族可改变乳腺癌的关键通路</a:t>
            </a:r>
            <a:r>
              <a:rPr lang="en-GB" sz="1400" dirty="0">
                <a:solidFill>
                  <a:srgbClr val="0070C0"/>
                </a:solidFill>
                <a:latin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cs typeface="Times New Roman" panose="02020603050405020304" pitchFamily="18" charset="0"/>
            </a:endParaRPr>
          </a:p>
          <a:p>
            <a:pPr lvl="0"/>
            <a:r>
              <a:rPr lang="en-GB" sz="1400" dirty="0" smtClean="0">
                <a:latin typeface="Times New Roman" panose="02020603050405020304" pitchFamily="18" charset="0"/>
                <a:cs typeface="Times New Roman" panose="02020603050405020304" pitchFamily="18" charset="0"/>
              </a:rPr>
              <a:t>-      </a:t>
            </a:r>
            <a:r>
              <a:rPr lang="en-GB" sz="1400" dirty="0" smtClean="0">
                <a:solidFill>
                  <a:schemeClr val="tx1"/>
                </a:solidFill>
                <a:latin typeface="Times New Roman" panose="02020603050405020304" pitchFamily="18" charset="0"/>
                <a:cs typeface="Times New Roman" panose="02020603050405020304" pitchFamily="18" charset="0"/>
              </a:rPr>
              <a:t>Breast </a:t>
            </a:r>
            <a:r>
              <a:rPr lang="en-GB" sz="1400" dirty="0">
                <a:solidFill>
                  <a:schemeClr val="tx1"/>
                </a:solidFill>
                <a:latin typeface="Times New Roman" panose="02020603050405020304" pitchFamily="18" charset="0"/>
                <a:cs typeface="Times New Roman" panose="02020603050405020304" pitchFamily="18" charset="0"/>
              </a:rPr>
              <a:t>cancer researchers </a:t>
            </a:r>
            <a:r>
              <a:rPr lang="zh-CN" altLang="en-US" sz="1400" dirty="0">
                <a:solidFill>
                  <a:schemeClr val="tx1"/>
                </a:solidFill>
                <a:latin typeface="Times New Roman" panose="02020603050405020304" pitchFamily="18" charset="0"/>
                <a:cs typeface="Times New Roman" panose="02020603050405020304" pitchFamily="18" charset="0"/>
              </a:rPr>
              <a:t>乳腺癌相关的研究人</a:t>
            </a:r>
            <a:r>
              <a:rPr lang="zh-CN" altLang="en-US" sz="1400" dirty="0" smtClean="0">
                <a:solidFill>
                  <a:schemeClr val="tx1"/>
                </a:solidFill>
                <a:latin typeface="Times New Roman" panose="02020603050405020304" pitchFamily="18" charset="0"/>
                <a:cs typeface="Times New Roman" panose="02020603050405020304" pitchFamily="18" charset="0"/>
              </a:rPr>
              <a:t>员</a:t>
            </a:r>
            <a:endParaRPr lang="en-GB" sz="1400" dirty="0">
              <a:solidFill>
                <a:schemeClr val="tx1"/>
              </a:solidFill>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endParaRPr lang="en-GB"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285750" indent="-285750">
              <a:buFont typeface="Arial" panose="020B0604020202020204" pitchFamily="34" charset="0"/>
              <a:buChar char="•"/>
            </a:pPr>
            <a:endParaRPr lang="en-GB" sz="14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67544" y="764705"/>
            <a:ext cx="8676456" cy="830997"/>
          </a:xfrm>
        </p:spPr>
        <p:txBody>
          <a:bodyPr/>
          <a:lstStyle/>
          <a:p>
            <a:pPr lvl="0">
              <a:lnSpc>
                <a:spcPct val="100000"/>
              </a:lnSpc>
              <a:spcAft>
                <a:spcPts val="0"/>
              </a:spcAft>
            </a:pPr>
            <a:r>
              <a:rPr lang="en-GB" sz="1800" dirty="0" smtClean="0">
                <a:solidFill>
                  <a:schemeClr val="tx1"/>
                </a:solidFill>
                <a:latin typeface="Times New Roman" panose="02020603050405020304" pitchFamily="18" charset="0"/>
                <a:cs typeface="Times New Roman" panose="02020603050405020304" pitchFamily="18" charset="0"/>
              </a:rPr>
              <a:t>Where to submit a paper </a:t>
            </a:r>
            <a:r>
              <a:rPr lang="en-GB" sz="1800" dirty="0">
                <a:solidFill>
                  <a:schemeClr val="tx1"/>
                </a:solidFill>
                <a:latin typeface="Times New Roman" panose="02020603050405020304" pitchFamily="18" charset="0"/>
                <a:cs typeface="Times New Roman" panose="02020603050405020304" pitchFamily="18" charset="0"/>
              </a:rPr>
              <a:t>on the role of a family of microRNAs in breast </a:t>
            </a:r>
            <a:r>
              <a:rPr lang="en-GB" sz="1800" dirty="0" smtClean="0">
                <a:solidFill>
                  <a:schemeClr val="tx1"/>
                </a:solidFill>
                <a:latin typeface="Times New Roman" panose="02020603050405020304" pitchFamily="18" charset="0"/>
                <a:cs typeface="Times New Roman" panose="02020603050405020304" pitchFamily="18" charset="0"/>
              </a:rPr>
              <a:t>cancer?  </a:t>
            </a:r>
            <a:br>
              <a:rPr lang="en-GB" sz="1800" dirty="0" smtClean="0">
                <a:solidFill>
                  <a:schemeClr val="tx1"/>
                </a:solidFill>
                <a:latin typeface="Times New Roman" panose="02020603050405020304" pitchFamily="18" charset="0"/>
                <a:cs typeface="Times New Roman" panose="02020603050405020304" pitchFamily="18" charset="0"/>
              </a:rPr>
            </a:br>
            <a:r>
              <a:rPr lang="zh-CN" altLang="en-US" sz="1800" b="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该</a:t>
            </a:r>
            <a:r>
              <a:rPr lang="zh-CN" altLang="en-US" sz="1800" b="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文章关于和乳腺癌有关的</a:t>
            </a:r>
            <a:r>
              <a:rPr lang="en-US" altLang="zh-CN" sz="1800" b="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microRNA</a:t>
            </a:r>
            <a:r>
              <a:rPr lang="zh-CN" altLang="en-US" sz="1800" b="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家族</a:t>
            </a:r>
            <a:r>
              <a:rPr lang="en-GB" sz="1800" b="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GB" sz="1800" b="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GB" sz="1800" dirty="0">
              <a:solidFill>
                <a:srgbClr val="0070C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509" t="43104" r="58560" b="47198"/>
          <a:stretch/>
        </p:blipFill>
        <p:spPr bwMode="auto">
          <a:xfrm>
            <a:off x="6211316" y="4779289"/>
            <a:ext cx="2482006" cy="5219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5146" t="42241" r="52623" b="48060"/>
          <a:stretch/>
        </p:blipFill>
        <p:spPr bwMode="auto">
          <a:xfrm>
            <a:off x="6012159" y="3513386"/>
            <a:ext cx="2880320" cy="487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4419" t="42937" r="72495" b="46983"/>
          <a:stretch/>
        </p:blipFill>
        <p:spPr bwMode="auto">
          <a:xfrm>
            <a:off x="6800138" y="5960486"/>
            <a:ext cx="1304362" cy="5648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4177" t="35345" r="72010" b="57543"/>
          <a:stretch/>
        </p:blipFill>
        <p:spPr bwMode="auto">
          <a:xfrm>
            <a:off x="6910805" y="2564903"/>
            <a:ext cx="1083029" cy="3135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Example</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2625122402"/>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658" y="6424084"/>
            <a:ext cx="8155238" cy="304699"/>
          </a:xfrm>
        </p:spPr>
        <p:txBody>
          <a:bodyPr/>
          <a:lstStyle/>
          <a:p>
            <a:r>
              <a:rPr lang="en-GB" dirty="0">
                <a:latin typeface="Times New Roman" panose="02020603050405020304" pitchFamily="18" charset="0"/>
                <a:cs typeface="Times New Roman" panose="02020603050405020304" pitchFamily="18" charset="0"/>
              </a:rPr>
              <a:t>http://thinkchecksubmit.org/</a:t>
            </a:r>
          </a:p>
        </p:txBody>
      </p:sp>
      <p:pic>
        <p:nvPicPr>
          <p:cNvPr id="4099"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1511" t="18750" r="55895" b="12500"/>
          <a:stretch/>
        </p:blipFill>
        <p:spPr bwMode="auto">
          <a:xfrm>
            <a:off x="899592" y="1371600"/>
            <a:ext cx="4240924"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descr="Directory of Open Access Journal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24128" y="5721896"/>
            <a:ext cx="3267075" cy="600076"/>
          </a:xfrm>
          <a:prstGeom prst="rect">
            <a:avLst/>
          </a:prstGeom>
          <a:noFill/>
          <a:extLst>
            <a:ext uri="{909E8E84-426E-40DD-AFC4-6F175D3DCCD1}">
              <a14:hiddenFill xmlns:a14="http://schemas.microsoft.com/office/drawing/2010/main" xmlns="">
                <a:solidFill>
                  <a:srgbClr val="FFFFFF"/>
                </a:solidFill>
              </a14:hiddenFill>
            </a:ext>
          </a:extLst>
        </p:spPr>
      </p:pic>
      <p:pic>
        <p:nvPicPr>
          <p:cNvPr id="4102" name="Picture 6"/>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8680" t="21630" r="75197" b="63284"/>
          <a:stretch/>
        </p:blipFill>
        <p:spPr bwMode="auto">
          <a:xfrm>
            <a:off x="7032149" y="3133103"/>
            <a:ext cx="2097695" cy="11035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4572000" y="1628800"/>
            <a:ext cx="2448272" cy="4464496"/>
          </a:xfrm>
          <a:prstGeom prst="rect">
            <a:avLst/>
          </a:prstGeom>
          <a:noFill/>
        </p:spPr>
        <p:txBody>
          <a:bodyPr wrap="square" lIns="0" tIns="0" rIns="0" bIns="0" rtlCol="0">
            <a:noAutofit/>
          </a:bodyPr>
          <a:lstStyle/>
          <a:p>
            <a:pPr algn="l">
              <a:lnSpc>
                <a:spcPts val="2200"/>
              </a:lnSpc>
              <a:spcBef>
                <a:spcPts val="900"/>
              </a:spcBef>
              <a:buClr>
                <a:schemeClr val="accent2"/>
              </a:buClr>
              <a:buSzPct val="100000"/>
            </a:pP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思考：准备投稿的期刊是否值得信赖？是否适合你的研究？</a:t>
            </a: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检查：使用检查表来核查该期刊是否</a:t>
            </a:r>
            <a:r>
              <a:rPr lang="zh-CN" altLang="en-US" dirty="0">
                <a:solidFill>
                  <a:srgbClr val="0070C0"/>
                </a:solidFill>
                <a:latin typeface="Times New Roman" panose="02020603050405020304" pitchFamily="18" charset="0"/>
                <a:ea typeface="微软雅黑" pitchFamily="34" charset="-122"/>
                <a:cs typeface="Times New Roman" panose="02020603050405020304" pitchFamily="18" charset="0"/>
              </a:rPr>
              <a:t>值</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得信赖</a:t>
            </a: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algn="l">
              <a:lnSpc>
                <a:spcPts val="2200"/>
              </a:lnSpc>
              <a:spcBef>
                <a:spcPts val="900"/>
              </a:spcBef>
              <a:buClr>
                <a:schemeClr val="accent2"/>
              </a:buClr>
              <a:buSzPct val="100000"/>
            </a:pP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投稿：只有在得到肯定答案后方可投稿</a:t>
            </a:r>
            <a:endParaRPr lang="en-US" altLang="zh-CN"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p:txBody>
      </p:sp>
      <p:sp>
        <p:nvSpPr>
          <p:cNvPr id="3" name="Rectangle 2"/>
          <p:cNvSpPr/>
          <p:nvPr/>
        </p:nvSpPr>
        <p:spPr>
          <a:xfrm>
            <a:off x="7164288" y="4283804"/>
            <a:ext cx="168732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http://oaspa.org/</a:t>
            </a:r>
          </a:p>
        </p:txBody>
      </p:sp>
      <p:sp>
        <p:nvSpPr>
          <p:cNvPr id="4" name="Rectangle 3"/>
          <p:cNvSpPr/>
          <p:nvPr/>
        </p:nvSpPr>
        <p:spPr>
          <a:xfrm>
            <a:off x="5672537" y="6400800"/>
            <a:ext cx="164884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https://doaj.org/</a:t>
            </a:r>
          </a:p>
        </p:txBody>
      </p:sp>
      <p:pic>
        <p:nvPicPr>
          <p:cNvPr id="11" name="Picture 7"/>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195" t="17565" r="77627" b="66271"/>
          <a:stretch/>
        </p:blipFill>
        <p:spPr bwMode="auto">
          <a:xfrm>
            <a:off x="7357665" y="931644"/>
            <a:ext cx="1314433" cy="117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6214313" y="2366167"/>
            <a:ext cx="273889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http://publicationethics.org/</a:t>
            </a:r>
          </a:p>
        </p:txBody>
      </p:sp>
      <p:sp>
        <p:nvSpPr>
          <p:cNvPr id="1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Choose Target Journals</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476011334"/>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6337" t="14564" r="42708" b="6085"/>
          <a:stretch/>
        </p:blipFill>
        <p:spPr bwMode="auto">
          <a:xfrm>
            <a:off x="2699792" y="836712"/>
            <a:ext cx="5328592" cy="5804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323528" y="1988840"/>
            <a:ext cx="2664296" cy="3312368"/>
          </a:xfrm>
          <a:prstGeom prst="rect">
            <a:avLst/>
          </a:prstGeom>
          <a:noFill/>
        </p:spPr>
        <p:txBody>
          <a:bodyPr wrap="none" lIns="0" tIns="0" rIns="0" bIns="0" rtlCol="0">
            <a:noAutofit/>
          </a:bodyPr>
          <a:lstStyle/>
          <a:p>
            <a:pPr algn="l">
              <a:lnSpc>
                <a:spcPts val="2200"/>
              </a:lnSpc>
              <a:spcBef>
                <a:spcPts val="900"/>
              </a:spcBef>
              <a:buClr>
                <a:schemeClr val="accent2"/>
              </a:buClr>
              <a:buSzPct val="100000"/>
            </a:pPr>
            <a:r>
              <a:rPr lang="en-GB" sz="2800" dirty="0" smtClean="0"/>
              <a:t>Use the checklist </a:t>
            </a:r>
          </a:p>
          <a:p>
            <a:pPr algn="l">
              <a:lnSpc>
                <a:spcPts val="2200"/>
              </a:lnSpc>
              <a:spcBef>
                <a:spcPts val="900"/>
              </a:spcBef>
              <a:buClr>
                <a:schemeClr val="accent2"/>
              </a:buClr>
              <a:buSzPct val="100000"/>
            </a:pPr>
            <a:r>
              <a:rPr lang="en-GB" sz="2800" dirty="0" smtClean="0"/>
              <a:t>when you are </a:t>
            </a:r>
          </a:p>
          <a:p>
            <a:pPr algn="l">
              <a:lnSpc>
                <a:spcPts val="2200"/>
              </a:lnSpc>
              <a:spcBef>
                <a:spcPts val="900"/>
              </a:spcBef>
              <a:buClr>
                <a:schemeClr val="accent2"/>
              </a:buClr>
              <a:buSzPct val="100000"/>
            </a:pPr>
            <a:r>
              <a:rPr lang="en-GB" sz="2800" dirty="0" smtClean="0"/>
              <a:t>choosing a journal</a:t>
            </a:r>
          </a:p>
          <a:p>
            <a:pPr algn="l">
              <a:lnSpc>
                <a:spcPts val="2200"/>
              </a:lnSpc>
              <a:spcBef>
                <a:spcPts val="900"/>
              </a:spcBef>
              <a:buClr>
                <a:schemeClr val="accent2"/>
              </a:buClr>
              <a:buSzPct val="100000"/>
            </a:pPr>
            <a:endParaRPr lang="en-GB" sz="2800" dirty="0" smtClean="0"/>
          </a:p>
          <a:p>
            <a:pPr algn="l">
              <a:lnSpc>
                <a:spcPts val="2200"/>
              </a:lnSpc>
              <a:spcBef>
                <a:spcPts val="900"/>
              </a:spcBef>
              <a:buClr>
                <a:schemeClr val="accent2"/>
              </a:buClr>
              <a:buSzPct val="100000"/>
            </a:pPr>
            <a:r>
              <a:rPr lang="zh-CN" altLang="en-US" sz="2400" dirty="0" smtClean="0">
                <a:solidFill>
                  <a:schemeClr val="accent2"/>
                </a:solidFill>
                <a:latin typeface="微软雅黑" pitchFamily="34" charset="-122"/>
                <a:ea typeface="微软雅黑" pitchFamily="34" charset="-122"/>
              </a:rPr>
              <a:t>选择期刊时使用核对表</a:t>
            </a:r>
            <a:endParaRPr lang="en-US" altLang="zh-CN" sz="2400" dirty="0" smtClean="0">
              <a:solidFill>
                <a:schemeClr val="accent2"/>
              </a:solidFill>
              <a:latin typeface="微软雅黑" pitchFamily="34" charset="-122"/>
              <a:ea typeface="微软雅黑" pitchFamily="34" charset="-122"/>
            </a:endParaRPr>
          </a:p>
          <a:p>
            <a:pPr algn="l">
              <a:lnSpc>
                <a:spcPts val="2200"/>
              </a:lnSpc>
              <a:spcBef>
                <a:spcPts val="900"/>
              </a:spcBef>
              <a:buClr>
                <a:schemeClr val="accent2"/>
              </a:buClr>
              <a:buSzPct val="100000"/>
            </a:pPr>
            <a:r>
              <a:rPr lang="zh-CN" altLang="en-US" sz="2400" dirty="0" smtClean="0">
                <a:solidFill>
                  <a:schemeClr val="accent2"/>
                </a:solidFill>
                <a:latin typeface="微软雅黑" pitchFamily="34" charset="-122"/>
                <a:ea typeface="微软雅黑" pitchFamily="34" charset="-122"/>
              </a:rPr>
              <a:t>进行检查</a:t>
            </a:r>
            <a:endParaRPr lang="en-GB" sz="2400" dirty="0" smtClean="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xmlns="" val="3582385277"/>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251520" y="1285329"/>
            <a:ext cx="8136000" cy="4879975"/>
          </a:xfrm>
        </p:spPr>
        <p:txBody>
          <a:bodyPr/>
          <a:lstStyle/>
          <a:p>
            <a:pPr>
              <a:lnSpc>
                <a:spcPct val="100000"/>
              </a:lnSpc>
            </a:pPr>
            <a:endParaRPr lang="en-GB" sz="2200" dirty="0" smtClean="0">
              <a:solidFill>
                <a:schemeClr val="tx1"/>
              </a:solidFill>
              <a:latin typeface="Times New Roman" panose="02020603050405020304" pitchFamily="18" charset="0"/>
              <a:cs typeface="Times New Roman" panose="02020603050405020304" pitchFamily="18" charset="0"/>
            </a:endParaRPr>
          </a:p>
          <a:p>
            <a:pPr>
              <a:lnSpc>
                <a:spcPct val="100000"/>
              </a:lnSpc>
            </a:pPr>
            <a:r>
              <a:rPr lang="en-GB" sz="2200"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impact factor </a:t>
            </a:r>
            <a:r>
              <a:rPr lang="zh-CN" altLang="en-US" dirty="0" smtClean="0">
                <a:solidFill>
                  <a:schemeClr val="accent2"/>
                </a:solidFill>
                <a:latin typeface="Times New Roman" panose="02020603050405020304" pitchFamily="18" charset="0"/>
                <a:cs typeface="Times New Roman" panose="02020603050405020304" pitchFamily="18" charset="0"/>
              </a:rPr>
              <a:t>影响因子</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reputation </a:t>
            </a:r>
            <a:r>
              <a:rPr lang="zh-CN" altLang="en-US" dirty="0" smtClean="0">
                <a:solidFill>
                  <a:schemeClr val="accent2"/>
                </a:solidFill>
                <a:latin typeface="Times New Roman" panose="02020603050405020304" pitchFamily="18" charset="0"/>
                <a:cs typeface="Times New Roman" panose="02020603050405020304" pitchFamily="18" charset="0"/>
              </a:rPr>
              <a:t>名声</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speed </a:t>
            </a:r>
            <a:r>
              <a:rPr lang="zh-CN" altLang="en-US" dirty="0" smtClean="0">
                <a:solidFill>
                  <a:schemeClr val="accent2"/>
                </a:solidFill>
                <a:latin typeface="Times New Roman" panose="02020603050405020304" pitchFamily="18" charset="0"/>
                <a:cs typeface="Times New Roman" panose="02020603050405020304" pitchFamily="18" charset="0"/>
              </a:rPr>
              <a:t>审稿速度</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visibility </a:t>
            </a:r>
            <a:r>
              <a:rPr lang="zh-CN" altLang="en-US" dirty="0" smtClean="0">
                <a:solidFill>
                  <a:schemeClr val="accent2"/>
                </a:solidFill>
                <a:latin typeface="Times New Roman" panose="02020603050405020304" pitchFamily="18" charset="0"/>
                <a:cs typeface="Times New Roman" panose="02020603050405020304" pitchFamily="18" charset="0"/>
              </a:rPr>
              <a:t>论文可见度</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open access </a:t>
            </a:r>
            <a:r>
              <a:rPr lang="zh-CN" altLang="en-US" dirty="0" smtClean="0">
                <a:solidFill>
                  <a:schemeClr val="accent2"/>
                </a:solidFill>
                <a:latin typeface="Times New Roman" panose="02020603050405020304" pitchFamily="18" charset="0"/>
                <a:cs typeface="Times New Roman" panose="02020603050405020304" pitchFamily="18" charset="0"/>
              </a:rPr>
              <a:t>开放获取</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-model of peer review </a:t>
            </a:r>
            <a:r>
              <a:rPr lang="zh-CN" altLang="en-US" dirty="0" smtClean="0">
                <a:solidFill>
                  <a:schemeClr val="accent2"/>
                </a:solidFill>
                <a:latin typeface="Times New Roman" panose="02020603050405020304" pitchFamily="18" charset="0"/>
                <a:cs typeface="Times New Roman" panose="02020603050405020304" pitchFamily="18" charset="0"/>
              </a:rPr>
              <a:t>审稿模式</a:t>
            </a:r>
            <a:endParaRPr lang="en-GB" dirty="0" smtClean="0">
              <a:solidFill>
                <a:schemeClr val="accent2"/>
              </a:solidFill>
              <a:latin typeface="Times New Roman" panose="02020603050405020304" pitchFamily="18" charset="0"/>
              <a:cs typeface="Times New Roman" panose="02020603050405020304" pitchFamily="18" charset="0"/>
            </a:endParaRPr>
          </a:p>
          <a:p>
            <a:pPr>
              <a:lnSpc>
                <a:spcPct val="100000"/>
              </a:lnSpc>
            </a:pPr>
            <a:r>
              <a:rPr lang="en-GB" dirty="0" smtClean="0">
                <a:solidFill>
                  <a:schemeClr val="tx1"/>
                </a:solidFill>
                <a:latin typeface="Times New Roman" panose="02020603050405020304" pitchFamily="18" charset="0"/>
                <a:cs typeface="Times New Roman" panose="02020603050405020304" pitchFamily="18" charset="0"/>
              </a:rPr>
              <a:t>	…</a:t>
            </a:r>
          </a:p>
        </p:txBody>
      </p:sp>
      <p:grpSp>
        <p:nvGrpSpPr>
          <p:cNvPr id="3" name="Group 2"/>
          <p:cNvGrpSpPr>
            <a:grpSpLocks/>
          </p:cNvGrpSpPr>
          <p:nvPr/>
        </p:nvGrpSpPr>
        <p:grpSpPr bwMode="auto">
          <a:xfrm>
            <a:off x="4861215" y="1107663"/>
            <a:ext cx="4104456" cy="1868188"/>
            <a:chOff x="4788024" y="-27352"/>
            <a:chExt cx="4104456" cy="1867365"/>
          </a:xfrm>
        </p:grpSpPr>
        <p:pic>
          <p:nvPicPr>
            <p:cNvPr id="11" name="Picture 7"/>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534289" y="1029385"/>
              <a:ext cx="2358191" cy="810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0"/>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4788024" y="-27352"/>
              <a:ext cx="3983038"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3" name="Picture 12" descr="Clinical epigenetics.gif"/>
          <p:cNvPicPr>
            <a:picLocks noChangeAspect="1"/>
          </p:cNvPicPr>
          <p:nvPr/>
        </p:nvPicPr>
        <p:blipFill>
          <a:blip r:embed="rId5" cstate="print"/>
          <a:stretch>
            <a:fillRect/>
          </a:stretch>
        </p:blipFill>
        <p:spPr>
          <a:xfrm>
            <a:off x="6682078" y="5307038"/>
            <a:ext cx="2162175" cy="666750"/>
          </a:xfrm>
          <a:prstGeom prst="rect">
            <a:avLst/>
          </a:prstGeom>
        </p:spPr>
      </p:pic>
      <p:pic>
        <p:nvPicPr>
          <p:cNvPr id="14" name="Picture 4" descr="BMC Cance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61215" y="2209978"/>
            <a:ext cx="1101526" cy="89659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8" descr="JNI"/>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62400" y="4509120"/>
            <a:ext cx="2924175" cy="66675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descr="Chinese Medicine"/>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861139" y="3488605"/>
            <a:ext cx="3648075" cy="66675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6" descr="Cell &amp; Bioscience"/>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916979" y="5350225"/>
            <a:ext cx="3095625" cy="66675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Stem Cell Research &amp; Therapy"/>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66632" y="5350225"/>
            <a:ext cx="2404417" cy="580377"/>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Factors for Consideration</a:t>
            </a:r>
          </a:p>
        </p:txBody>
      </p:sp>
    </p:spTree>
    <p:extLst>
      <p:ext uri="{BB962C8B-B14F-4D97-AF65-F5344CB8AC3E}">
        <p14:creationId xmlns:p14="http://schemas.microsoft.com/office/powerpoint/2010/main" xmlns="" val="2330603756"/>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4177" t="28017" r="27905" b="9267"/>
          <a:stretch/>
        </p:blipFill>
        <p:spPr bwMode="auto">
          <a:xfrm>
            <a:off x="2195736" y="762833"/>
            <a:ext cx="6743829" cy="4105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251520" y="980728"/>
            <a:ext cx="1835696" cy="2448272"/>
          </a:xfrm>
          <a:prstGeom prst="rect">
            <a:avLst/>
          </a:prstGeom>
          <a:noFill/>
        </p:spPr>
        <p:txBody>
          <a:bodyPr wrap="square" lIns="0" tIns="0" rIns="0" bIns="0" rtlCol="0">
            <a:noAutofit/>
          </a:bodyPr>
          <a:lstStyle/>
          <a:p>
            <a:pPr algn="r">
              <a:lnSpc>
                <a:spcPts val="2200"/>
              </a:lnSpc>
              <a:spcBef>
                <a:spcPts val="900"/>
              </a:spcBef>
              <a:buClr>
                <a:schemeClr val="accent2"/>
              </a:buClr>
              <a:buSzPct val="100000"/>
            </a:pP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Scope,</a:t>
            </a:r>
            <a:endParaRPr lang="en-GB" b="1" dirty="0">
              <a:solidFill>
                <a:schemeClr val="accent1"/>
              </a:solidFill>
              <a:latin typeface="Times New Roman" panose="02020603050405020304" pitchFamily="18" charset="0"/>
              <a:ea typeface="微软雅黑" pitchFamily="34" charset="-122"/>
              <a:cs typeface="Times New Roman" panose="02020603050405020304" pitchFamily="18" charset="0"/>
            </a:endParaRPr>
          </a:p>
          <a:p>
            <a:pPr algn="r">
              <a:lnSpc>
                <a:spcPts val="2200"/>
              </a:lnSpc>
              <a:spcBef>
                <a:spcPts val="900"/>
              </a:spcBef>
              <a:buClr>
                <a:schemeClr val="accent2"/>
              </a:buClr>
              <a:buSzPct val="100000"/>
            </a:pP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Articles,</a:t>
            </a:r>
            <a:endParaRPr lang="en-GB" b="1" dirty="0">
              <a:solidFill>
                <a:schemeClr val="accent1"/>
              </a:solidFill>
              <a:latin typeface="Times New Roman" panose="02020603050405020304" pitchFamily="18" charset="0"/>
              <a:ea typeface="微软雅黑" pitchFamily="34" charset="-122"/>
              <a:cs typeface="Times New Roman" panose="02020603050405020304" pitchFamily="18" charset="0"/>
            </a:endParaRPr>
          </a:p>
          <a:p>
            <a:pPr algn="r">
              <a:lnSpc>
                <a:spcPts val="2200"/>
              </a:lnSpc>
              <a:spcBef>
                <a:spcPts val="900"/>
              </a:spcBef>
              <a:buClr>
                <a:schemeClr val="accent2"/>
              </a:buClr>
              <a:buSzPct val="100000"/>
            </a:pP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Reputation,</a:t>
            </a:r>
          </a:p>
          <a:p>
            <a:pPr algn="r">
              <a:lnSpc>
                <a:spcPts val="2200"/>
              </a:lnSpc>
              <a:spcBef>
                <a:spcPts val="900"/>
              </a:spcBef>
              <a:buClr>
                <a:schemeClr val="accent2"/>
              </a:buClr>
              <a:buSzPct val="100000"/>
            </a:pP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Editor</a:t>
            </a:r>
            <a:r>
              <a:rPr lang="en-US"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a:t>
            </a:r>
            <a:endParaRPr lang="en-GB" b="1" dirty="0">
              <a:solidFill>
                <a:schemeClr val="accent1"/>
              </a:solidFill>
              <a:latin typeface="Times New Roman" panose="02020603050405020304" pitchFamily="18" charset="0"/>
              <a:ea typeface="微软雅黑" pitchFamily="34" charset="-122"/>
              <a:cs typeface="Times New Roman" panose="02020603050405020304" pitchFamily="18" charset="0"/>
            </a:endParaRPr>
          </a:p>
          <a:p>
            <a:pPr algn="r">
              <a:lnSpc>
                <a:spcPts val="2200"/>
              </a:lnSpc>
              <a:spcBef>
                <a:spcPts val="900"/>
              </a:spcBef>
              <a:buClr>
                <a:schemeClr val="accent2"/>
              </a:buClr>
              <a:buSzPct val="100000"/>
            </a:pP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Open Access,</a:t>
            </a:r>
          </a:p>
          <a:p>
            <a:pPr algn="r">
              <a:lnSpc>
                <a:spcPts val="2200"/>
              </a:lnSpc>
              <a:spcBef>
                <a:spcPts val="900"/>
              </a:spcBef>
              <a:buClr>
                <a:schemeClr val="accent2"/>
              </a:buClr>
              <a:buSzPct val="100000"/>
            </a:pPr>
            <a:r>
              <a:rPr lang="en-GB" b="1" dirty="0">
                <a:solidFill>
                  <a:schemeClr val="accent1"/>
                </a:solidFill>
                <a:latin typeface="Times New Roman" panose="02020603050405020304" pitchFamily="18" charset="0"/>
                <a:ea typeface="微软雅黑" pitchFamily="34" charset="-122"/>
                <a:cs typeface="Times New Roman" panose="02020603050405020304" pitchFamily="18" charset="0"/>
              </a:rPr>
              <a:t>Visibility</a:t>
            </a:r>
            <a:r>
              <a:rPr lang="en-GB" b="1" dirty="0" smtClean="0">
                <a:solidFill>
                  <a:schemeClr val="accent1"/>
                </a:solidFill>
                <a:latin typeface="Times New Roman" panose="02020603050405020304" pitchFamily="18" charset="0"/>
                <a:ea typeface="微软雅黑" pitchFamily="34" charset="-122"/>
                <a:cs typeface="Times New Roman" panose="02020603050405020304" pitchFamily="18" charset="0"/>
              </a:rPr>
              <a:t>?</a:t>
            </a:r>
            <a:endParaRPr lang="en-GB" b="1" dirty="0">
              <a:solidFill>
                <a:schemeClr val="accent1"/>
              </a:solidFill>
              <a:latin typeface="Times New Roman" panose="02020603050405020304" pitchFamily="18" charset="0"/>
              <a:ea typeface="微软雅黑" pitchFamily="34" charset="-122"/>
              <a:cs typeface="Times New Roman" panose="02020603050405020304" pitchFamily="18" charset="0"/>
            </a:endParaRPr>
          </a:p>
        </p:txBody>
      </p:sp>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5508" t="26508" r="30688" b="41941"/>
          <a:stretch/>
        </p:blipFill>
        <p:spPr bwMode="auto">
          <a:xfrm>
            <a:off x="2195736" y="4437112"/>
            <a:ext cx="6768752" cy="2307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Check points</a:t>
            </a:r>
          </a:p>
        </p:txBody>
      </p:sp>
    </p:spTree>
    <p:extLst>
      <p:ext uri="{BB962C8B-B14F-4D97-AF65-F5344CB8AC3E}">
        <p14:creationId xmlns:p14="http://schemas.microsoft.com/office/powerpoint/2010/main" xmlns="" val="2975915769"/>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464496"/>
          </a:xfrm>
        </p:spPr>
        <p:txBody>
          <a:bodyPr>
            <a:normAutofit/>
          </a:bodyPr>
          <a:lstStyle/>
          <a:p>
            <a:pPr marL="285750" indent="-285750">
              <a:buFont typeface="Arial" pitchFamily="34" charset="0"/>
              <a:buChar char="•"/>
            </a:pPr>
            <a:r>
              <a:rPr lang="en-GB" sz="1800" dirty="0" smtClean="0">
                <a:solidFill>
                  <a:srgbClr val="002060"/>
                </a:solidFill>
                <a:latin typeface="Times New Roman" panose="02020603050405020304" pitchFamily="18" charset="0"/>
                <a:cs typeface="Times New Roman" panose="02020603050405020304" pitchFamily="18" charset="0"/>
              </a:rPr>
              <a:t>You have decided on a journal to submit to, but are worried you won’t be able to write the manuscript in adequate English. </a:t>
            </a:r>
            <a:r>
              <a:rPr lang="zh-CN" altLang="en-US" sz="1600" dirty="0" smtClean="0">
                <a:solidFill>
                  <a:schemeClr val="accent2"/>
                </a:solidFill>
              </a:rPr>
              <a:t>投</a:t>
            </a:r>
            <a:r>
              <a:rPr lang="zh-CN" altLang="en-US" sz="1600" dirty="0">
                <a:solidFill>
                  <a:schemeClr val="accent2"/>
                </a:solidFill>
              </a:rPr>
              <a:t>稿前觉得自己的英语不够好</a:t>
            </a:r>
            <a:endParaRPr lang="en-GB" sz="1800" dirty="0" smtClean="0">
              <a:solidFill>
                <a:srgbClr val="002060"/>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1800" dirty="0" smtClean="0">
                <a:solidFill>
                  <a:srgbClr val="002060"/>
                </a:solidFill>
                <a:latin typeface="Times New Roman" panose="02020603050405020304" pitchFamily="18" charset="0"/>
                <a:cs typeface="Times New Roman" panose="02020603050405020304" pitchFamily="18" charset="0"/>
              </a:rPr>
              <a:t>You see an advertisement from an agency that offers help with writing manuscripts. They can guarantee acceptance for a fee. </a:t>
            </a:r>
            <a:r>
              <a:rPr lang="zh-CN" altLang="en-US" sz="1600" dirty="0" smtClean="0">
                <a:solidFill>
                  <a:schemeClr val="accent2"/>
                </a:solidFill>
              </a:rPr>
              <a:t>看</a:t>
            </a:r>
            <a:r>
              <a:rPr lang="zh-CN" altLang="en-US" sz="1600" dirty="0">
                <a:solidFill>
                  <a:schemeClr val="accent2"/>
                </a:solidFill>
              </a:rPr>
              <a:t>到广告可帮助写文章，支付费用保证发表</a:t>
            </a:r>
            <a:endParaRPr lang="en-GB" sz="1800" dirty="0" smtClean="0">
              <a:solidFill>
                <a:srgbClr val="002060"/>
              </a:solidFill>
              <a:latin typeface="Times New Roman" panose="02020603050405020304" pitchFamily="18" charset="0"/>
              <a:cs typeface="Times New Roman" panose="02020603050405020304" pitchFamily="18" charset="0"/>
            </a:endParaRPr>
          </a:p>
          <a:p>
            <a:pPr marL="1684338" lvl="5" indent="-285750">
              <a:buFont typeface="Arial" pitchFamily="34" charset="0"/>
              <a:buChar char="•"/>
            </a:pPr>
            <a:r>
              <a:rPr lang="en-GB" sz="2200" b="1" dirty="0" smtClean="0">
                <a:solidFill>
                  <a:srgbClr val="002060"/>
                </a:solidFill>
                <a:latin typeface="Times New Roman" panose="02020603050405020304" pitchFamily="18" charset="0"/>
                <a:cs typeface="Times New Roman" panose="02020603050405020304" pitchFamily="18" charset="0"/>
              </a:rPr>
              <a:t>Do you trust them?</a:t>
            </a:r>
            <a:r>
              <a:rPr lang="zh-CN" altLang="en-US" sz="1900" b="1" dirty="0">
                <a:solidFill>
                  <a:schemeClr val="accent2"/>
                </a:solidFill>
                <a:latin typeface="微软雅黑" pitchFamily="34" charset="-122"/>
                <a:ea typeface="微软雅黑" pitchFamily="34" charset="-122"/>
              </a:rPr>
              <a:t>可以信赖他们吗？</a:t>
            </a:r>
            <a:endParaRPr lang="en-GB" sz="2200" b="1" dirty="0">
              <a:solidFill>
                <a:srgbClr val="002060"/>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1800" dirty="0" smtClean="0">
                <a:solidFill>
                  <a:srgbClr val="002060"/>
                </a:solidFill>
                <a:latin typeface="Times New Roman" panose="02020603050405020304" pitchFamily="18" charset="0"/>
                <a:cs typeface="Times New Roman" panose="02020603050405020304" pitchFamily="18" charset="0"/>
              </a:rPr>
              <a:t>They re-write the manuscript for you in English and offer to manage the submission process for you.</a:t>
            </a:r>
            <a:r>
              <a:rPr lang="zh-CN" altLang="en-US" sz="1600" dirty="0">
                <a:solidFill>
                  <a:schemeClr val="accent2"/>
                </a:solidFill>
              </a:rPr>
              <a:t>该机构帮助改写了文章，同时表示可以帮助投稿</a:t>
            </a:r>
            <a:endParaRPr lang="en-GB" sz="1800" dirty="0" smtClean="0">
              <a:solidFill>
                <a:srgbClr val="002060"/>
              </a:solidFill>
              <a:latin typeface="Times New Roman" panose="02020603050405020304" pitchFamily="18" charset="0"/>
              <a:cs typeface="Times New Roman" panose="02020603050405020304" pitchFamily="18" charset="0"/>
            </a:endParaRPr>
          </a:p>
          <a:p>
            <a:pPr marL="1684338" lvl="5" indent="-285750">
              <a:buFont typeface="Arial" pitchFamily="34" charset="0"/>
              <a:buChar char="•"/>
            </a:pPr>
            <a:r>
              <a:rPr lang="en-GB" sz="2200" b="1" dirty="0" smtClean="0">
                <a:solidFill>
                  <a:srgbClr val="002060"/>
                </a:solidFill>
                <a:latin typeface="Times New Roman" panose="02020603050405020304" pitchFamily="18" charset="0"/>
                <a:cs typeface="Times New Roman" panose="02020603050405020304" pitchFamily="18" charset="0"/>
              </a:rPr>
              <a:t>Should you agree to this?</a:t>
            </a:r>
            <a:r>
              <a:rPr lang="zh-CN" altLang="en-US" sz="1900" b="1" dirty="0">
                <a:solidFill>
                  <a:schemeClr val="accent2"/>
                </a:solidFill>
                <a:latin typeface="微软雅黑" pitchFamily="34" charset="-122"/>
                <a:ea typeface="微软雅黑" pitchFamily="34" charset="-122"/>
              </a:rPr>
              <a:t>应该同意吗？</a:t>
            </a:r>
            <a:endParaRPr lang="en-GB" sz="2200" b="1" dirty="0" smtClean="0">
              <a:solidFill>
                <a:srgbClr val="002060"/>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1800" dirty="0" smtClean="0">
                <a:solidFill>
                  <a:srgbClr val="002060"/>
                </a:solidFill>
                <a:latin typeface="Times New Roman" panose="02020603050405020304" pitchFamily="18" charset="0"/>
                <a:cs typeface="Times New Roman" panose="02020603050405020304" pitchFamily="18" charset="0"/>
              </a:rPr>
              <a:t>They tell you they can find peer reviewers for you to suggest.</a:t>
            </a:r>
            <a:r>
              <a:rPr lang="zh-CN" altLang="en-US" sz="1600" dirty="0">
                <a:solidFill>
                  <a:schemeClr val="accent2"/>
                </a:solidFill>
              </a:rPr>
              <a:t>还能向编辑推荐审稿人</a:t>
            </a:r>
            <a:endParaRPr lang="en-GB" sz="1800" dirty="0" smtClean="0">
              <a:solidFill>
                <a:srgbClr val="002060"/>
              </a:solidFill>
              <a:latin typeface="Times New Roman" panose="02020603050405020304" pitchFamily="18" charset="0"/>
              <a:cs typeface="Times New Roman" panose="02020603050405020304" pitchFamily="18" charset="0"/>
            </a:endParaRPr>
          </a:p>
          <a:p>
            <a:pPr marL="1684338" lvl="5" indent="-285750">
              <a:buFont typeface="Arial" pitchFamily="34" charset="0"/>
              <a:buChar char="•"/>
            </a:pPr>
            <a:r>
              <a:rPr lang="en-GB" sz="2200" b="1" dirty="0" smtClean="0">
                <a:solidFill>
                  <a:srgbClr val="002060"/>
                </a:solidFill>
                <a:latin typeface="Times New Roman" panose="02020603050405020304" pitchFamily="18" charset="0"/>
                <a:cs typeface="Times New Roman" panose="02020603050405020304" pitchFamily="18" charset="0"/>
              </a:rPr>
              <a:t>Should you allow them to do this?</a:t>
            </a:r>
            <a:r>
              <a:rPr lang="zh-CN" altLang="en-US" sz="1900" b="1" dirty="0">
                <a:solidFill>
                  <a:schemeClr val="accent2"/>
                </a:solidFill>
                <a:latin typeface="微软雅黑" pitchFamily="34" charset="-122"/>
                <a:ea typeface="微软雅黑" pitchFamily="34" charset="-122"/>
              </a:rPr>
              <a:t>应该让他们这么做吗？</a:t>
            </a:r>
            <a:endParaRPr lang="en-GB" sz="1700" b="1" dirty="0" smtClean="0">
              <a:solidFill>
                <a:srgbClr val="002060"/>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Case study - 1</a:t>
            </a:r>
          </a:p>
        </p:txBody>
      </p:sp>
    </p:spTree>
    <p:extLst>
      <p:ext uri="{BB962C8B-B14F-4D97-AF65-F5344CB8AC3E}">
        <p14:creationId xmlns:p14="http://schemas.microsoft.com/office/powerpoint/2010/main" xmlns="" val="21680999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16832"/>
            <a:ext cx="8155238" cy="1700976"/>
          </a:xfrm>
        </p:spPr>
        <p:txBody>
          <a:bodyPr/>
          <a:lstStyle/>
          <a:p>
            <a:pPr marL="285750" indent="-285750">
              <a:buFont typeface="Arial"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Never hand over total control of your manuscript to anybody who is not an author. </a:t>
            </a:r>
            <a:r>
              <a:rPr lang="zh-CN" altLang="en-US" dirty="0" smtClean="0">
                <a:solidFill>
                  <a:schemeClr val="accent2"/>
                </a:solidFill>
              </a:rPr>
              <a:t>永</a:t>
            </a:r>
            <a:r>
              <a:rPr lang="zh-CN" altLang="en-US" dirty="0">
                <a:solidFill>
                  <a:schemeClr val="accent2"/>
                </a:solidFill>
              </a:rPr>
              <a:t>远不要把自己的文章交给不是本文作者的人</a:t>
            </a:r>
            <a:endParaRPr lang="en-GB" sz="2800" dirty="0">
              <a:solidFill>
                <a:schemeClr val="accent2"/>
              </a:solidFill>
            </a:endParaRPr>
          </a:p>
          <a:p>
            <a:pPr marL="285750" indent="-285750">
              <a:buFont typeface="Arial"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If you want to use an agency to improve the manuscript, tell the editor that they are acting on your behalf when you submit your manuscript. </a:t>
            </a:r>
            <a:r>
              <a:rPr lang="zh-CN" altLang="en-US" dirty="0" smtClean="0">
                <a:solidFill>
                  <a:schemeClr val="accent2"/>
                </a:solidFill>
              </a:rPr>
              <a:t>如果需要使用第三方来改进自己的文章，一定要告诉编辑有人替你做这些。</a:t>
            </a:r>
            <a:endParaRPr lang="en-GB" sz="2800" dirty="0">
              <a:solidFill>
                <a:schemeClr val="accent2"/>
              </a:solidFill>
            </a:endParaRPr>
          </a:p>
          <a:p>
            <a:pPr marL="285750" indent="-285750">
              <a:buFont typeface="Arial"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Remember that you, the authors, will still be responsible for anything the agency does.</a:t>
            </a:r>
            <a:r>
              <a:rPr lang="zh-CN" altLang="en-US" dirty="0">
                <a:solidFill>
                  <a:schemeClr val="accent2"/>
                </a:solidFill>
                <a:latin typeface="微软雅黑" pitchFamily="34" charset="-122"/>
              </a:rPr>
              <a:t>切记，作为本文作者，随时要为第三方机构的一切操作负责</a:t>
            </a:r>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How to avoid the pitfalls</a:t>
            </a:r>
          </a:p>
        </p:txBody>
      </p:sp>
    </p:spTree>
    <p:extLst>
      <p:ext uri="{BB962C8B-B14F-4D97-AF65-F5344CB8AC3E}">
        <p14:creationId xmlns:p14="http://schemas.microsoft.com/office/powerpoint/2010/main" xmlns="" val="39433845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466" y="764704"/>
            <a:ext cx="8632014" cy="5544616"/>
          </a:xfrm>
        </p:spPr>
        <p:txBody>
          <a:bodyPr>
            <a:noAutofit/>
          </a:bodyPr>
          <a:lstStyle/>
          <a:p>
            <a:pPr>
              <a:spcAft>
                <a:spcPts val="1200"/>
              </a:spcAft>
            </a:pPr>
            <a:r>
              <a:rPr lang="zh-CN" altLang="en-US" sz="2000" b="1" dirty="0">
                <a:solidFill>
                  <a:schemeClr val="accent1"/>
                </a:solidFill>
                <a:latin typeface="微软雅黑" pitchFamily="34" charset="-122"/>
                <a:cs typeface="Times New Roman" panose="02020603050405020304" pitchFamily="18" charset="0"/>
              </a:rPr>
              <a:t>中国科协等七部门联合印发“五不准”规范学术论文发</a:t>
            </a:r>
            <a:r>
              <a:rPr lang="zh-CN" altLang="en-US" sz="2000" b="1" dirty="0" smtClean="0">
                <a:solidFill>
                  <a:schemeClr val="accent1"/>
                </a:solidFill>
                <a:latin typeface="微软雅黑" pitchFamily="34" charset="-122"/>
                <a:cs typeface="Times New Roman" panose="02020603050405020304" pitchFamily="18" charset="0"/>
              </a:rPr>
              <a:t>表</a:t>
            </a:r>
            <a:endParaRPr lang="en-US" altLang="zh-CN" sz="2000" b="1" dirty="0" smtClean="0">
              <a:solidFill>
                <a:schemeClr val="accent1"/>
              </a:solidFill>
              <a:latin typeface="微软雅黑" pitchFamily="34" charset="-122"/>
              <a:cs typeface="Times New Roman" panose="02020603050405020304" pitchFamily="18" charset="0"/>
            </a:endParaRPr>
          </a:p>
          <a:p>
            <a:pPr marL="285750" indent="-285750">
              <a:buFont typeface="Arial" panose="020B0604020202020204" pitchFamily="34" charset="0"/>
              <a:buChar char="•"/>
            </a:pPr>
            <a:r>
              <a:rPr lang="zh-CN" altLang="en-US" b="1" dirty="0" smtClean="0">
                <a:solidFill>
                  <a:schemeClr val="tx1">
                    <a:lumMod val="75000"/>
                    <a:lumOff val="25000"/>
                  </a:schemeClr>
                </a:solidFill>
                <a:latin typeface="微软雅黑" pitchFamily="34" charset="-122"/>
                <a:cs typeface="Times New Roman" panose="02020603050405020304" pitchFamily="18" charset="0"/>
              </a:rPr>
              <a:t>不</a:t>
            </a:r>
            <a:r>
              <a:rPr lang="zh-CN" altLang="en-US" b="1" dirty="0">
                <a:solidFill>
                  <a:schemeClr val="tx1">
                    <a:lumMod val="75000"/>
                    <a:lumOff val="25000"/>
                  </a:schemeClr>
                </a:solidFill>
                <a:latin typeface="微软雅黑" pitchFamily="34" charset="-122"/>
                <a:cs typeface="Times New Roman" panose="02020603050405020304" pitchFamily="18" charset="0"/>
              </a:rPr>
              <a:t>由“第三方”代写论文</a:t>
            </a:r>
            <a:r>
              <a:rPr lang="zh-CN" altLang="en-US" b="1" dirty="0" smtClean="0">
                <a:solidFill>
                  <a:schemeClr val="tx1">
                    <a:lumMod val="75000"/>
                    <a:lumOff val="25000"/>
                  </a:schemeClr>
                </a:solidFill>
                <a:latin typeface="微软雅黑" pitchFamily="34" charset="-122"/>
                <a:cs typeface="Times New Roman" panose="02020603050405020304" pitchFamily="18" charset="0"/>
              </a:rPr>
              <a:t>。</a:t>
            </a:r>
            <a:endParaRPr lang="en-US" altLang="zh-CN" b="1" dirty="0" smtClean="0">
              <a:solidFill>
                <a:schemeClr val="tx1">
                  <a:lumMod val="75000"/>
                  <a:lumOff val="25000"/>
                </a:schemeClr>
              </a:solidFill>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科</a:t>
            </a:r>
            <a:r>
              <a:rPr lang="zh-CN" altLang="en-US" sz="1600" b="1" dirty="0">
                <a:latin typeface="微软雅黑" pitchFamily="34" charset="-122"/>
                <a:cs typeface="Times New Roman" panose="02020603050405020304" pitchFamily="18" charset="0"/>
              </a:rPr>
              <a:t>技工作者应基于自身研究工作和真实的实验数据完成论文撰写</a:t>
            </a:r>
            <a:r>
              <a:rPr lang="zh-CN" altLang="en-US" sz="1600" b="1" dirty="0" smtClean="0">
                <a:latin typeface="微软雅黑" pitchFamily="34" charset="-122"/>
                <a:cs typeface="Times New Roman" panose="02020603050405020304" pitchFamily="18" charset="0"/>
              </a:rPr>
              <a:t>，</a:t>
            </a:r>
            <a:endParaRPr lang="en-US" altLang="zh-CN" sz="1600" b="1" dirty="0" smtClean="0">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坚</a:t>
            </a:r>
            <a:r>
              <a:rPr lang="zh-CN" altLang="en-US" sz="1600" b="1" dirty="0">
                <a:latin typeface="微软雅黑" pitchFamily="34" charset="-122"/>
                <a:cs typeface="Times New Roman" panose="02020603050405020304" pitchFamily="18" charset="0"/>
              </a:rPr>
              <a:t>决抵制“第三方”提供论文代写服务。</a:t>
            </a:r>
          </a:p>
          <a:p>
            <a:pPr marL="285750" indent="-285750">
              <a:buFont typeface="Arial" panose="020B0604020202020204" pitchFamily="34" charset="0"/>
              <a:buChar char="•"/>
            </a:pPr>
            <a:r>
              <a:rPr lang="zh-CN" altLang="en-US" b="1" dirty="0">
                <a:solidFill>
                  <a:schemeClr val="tx1">
                    <a:lumMod val="75000"/>
                    <a:lumOff val="25000"/>
                  </a:schemeClr>
                </a:solidFill>
                <a:latin typeface="微软雅黑" pitchFamily="34" charset="-122"/>
                <a:cs typeface="Times New Roman" panose="02020603050405020304" pitchFamily="18" charset="0"/>
              </a:rPr>
              <a:t>不由“第三方”代投论文</a:t>
            </a:r>
            <a:r>
              <a:rPr lang="zh-CN" altLang="en-US" b="1" dirty="0" smtClean="0">
                <a:solidFill>
                  <a:schemeClr val="tx1">
                    <a:lumMod val="75000"/>
                    <a:lumOff val="25000"/>
                  </a:schemeClr>
                </a:solidFill>
                <a:latin typeface="微软雅黑" pitchFamily="34" charset="-122"/>
                <a:cs typeface="Times New Roman" panose="02020603050405020304" pitchFamily="18" charset="0"/>
              </a:rPr>
              <a:t>。</a:t>
            </a:r>
            <a:endParaRPr lang="en-US" altLang="zh-CN" b="1" dirty="0" smtClean="0">
              <a:solidFill>
                <a:schemeClr val="tx1">
                  <a:lumMod val="75000"/>
                  <a:lumOff val="25000"/>
                </a:schemeClr>
              </a:solidFill>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科</a:t>
            </a:r>
            <a:r>
              <a:rPr lang="zh-CN" altLang="en-US" sz="1600" b="1" dirty="0">
                <a:latin typeface="微软雅黑" pitchFamily="34" charset="-122"/>
                <a:cs typeface="Times New Roman" panose="02020603050405020304" pitchFamily="18" charset="0"/>
              </a:rPr>
              <a:t>技工作者应学习、掌握国际学术期刊投稿程序，亲自完成提交论文、回应评审意见的全过程，坚决抵制“第三方”提供论文代投服务。</a:t>
            </a:r>
          </a:p>
          <a:p>
            <a:pPr marL="285750" indent="-285750">
              <a:buFont typeface="Arial" panose="020B0604020202020204" pitchFamily="34" charset="0"/>
              <a:buChar char="•"/>
            </a:pPr>
            <a:r>
              <a:rPr lang="zh-CN" altLang="en-US" b="1" dirty="0">
                <a:solidFill>
                  <a:schemeClr val="tx1">
                    <a:lumMod val="75000"/>
                    <a:lumOff val="25000"/>
                  </a:schemeClr>
                </a:solidFill>
                <a:latin typeface="微软雅黑" pitchFamily="34" charset="-122"/>
                <a:cs typeface="Times New Roman" panose="02020603050405020304" pitchFamily="18" charset="0"/>
              </a:rPr>
              <a:t>不由“第三方”对论文内容进行修改</a:t>
            </a:r>
            <a:r>
              <a:rPr lang="zh-CN" altLang="en-US" b="1" dirty="0" smtClean="0">
                <a:solidFill>
                  <a:schemeClr val="tx1">
                    <a:lumMod val="75000"/>
                    <a:lumOff val="25000"/>
                  </a:schemeClr>
                </a:solidFill>
                <a:latin typeface="微软雅黑" pitchFamily="34" charset="-122"/>
                <a:cs typeface="Times New Roman" panose="02020603050405020304" pitchFamily="18" charset="0"/>
              </a:rPr>
              <a:t>。</a:t>
            </a:r>
            <a:endParaRPr lang="en-US" altLang="zh-CN" b="1" dirty="0" smtClean="0">
              <a:solidFill>
                <a:schemeClr val="tx1">
                  <a:lumMod val="75000"/>
                  <a:lumOff val="25000"/>
                </a:schemeClr>
              </a:solidFill>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论</a:t>
            </a:r>
            <a:r>
              <a:rPr lang="zh-CN" altLang="en-US" sz="1600" b="1" dirty="0">
                <a:latin typeface="微软雅黑" pitchFamily="34" charset="-122"/>
                <a:cs typeface="Times New Roman" panose="02020603050405020304" pitchFamily="18" charset="0"/>
              </a:rPr>
              <a:t>文作者委托“第三方”进行论文语言润色，应基于作者完成的论文原稿，且仅限于对语言表达方式的完善，坚决抵制以语言润色的名义修改论文的实质内容。</a:t>
            </a:r>
          </a:p>
          <a:p>
            <a:pPr marL="285750" indent="-285750">
              <a:buFont typeface="Arial" panose="020B0604020202020204" pitchFamily="34" charset="0"/>
              <a:buChar char="•"/>
            </a:pPr>
            <a:r>
              <a:rPr lang="zh-CN" altLang="en-US" b="1" dirty="0">
                <a:solidFill>
                  <a:schemeClr val="tx1">
                    <a:lumMod val="75000"/>
                    <a:lumOff val="25000"/>
                  </a:schemeClr>
                </a:solidFill>
                <a:latin typeface="微软雅黑" pitchFamily="34" charset="-122"/>
                <a:cs typeface="Times New Roman" panose="02020603050405020304" pitchFamily="18" charset="0"/>
              </a:rPr>
              <a:t>不提供虚假同行评审人信</a:t>
            </a:r>
            <a:r>
              <a:rPr lang="zh-CN" altLang="en-US" b="1" dirty="0" smtClean="0">
                <a:solidFill>
                  <a:schemeClr val="tx1">
                    <a:lumMod val="75000"/>
                    <a:lumOff val="25000"/>
                  </a:schemeClr>
                </a:solidFill>
                <a:latin typeface="微软雅黑" pitchFamily="34" charset="-122"/>
                <a:cs typeface="Times New Roman" panose="02020603050405020304" pitchFamily="18" charset="0"/>
              </a:rPr>
              <a:t>息。</a:t>
            </a:r>
            <a:endParaRPr lang="en-US" altLang="zh-CN" b="1" dirty="0" smtClean="0">
              <a:solidFill>
                <a:schemeClr val="tx1">
                  <a:lumMod val="75000"/>
                  <a:lumOff val="25000"/>
                </a:schemeClr>
              </a:solidFill>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科</a:t>
            </a:r>
            <a:r>
              <a:rPr lang="zh-CN" altLang="en-US" sz="1600" b="1" dirty="0">
                <a:latin typeface="微软雅黑" pitchFamily="34" charset="-122"/>
                <a:cs typeface="Times New Roman" panose="02020603050405020304" pitchFamily="18" charset="0"/>
              </a:rPr>
              <a:t>技工作者在国际学术期刊发表论文如需推荐同行评审人，应确保所提供的评审人姓名、联系方式等信息真实可靠，坚决抵制同行评审环节的任何弄虚作假行为。</a:t>
            </a:r>
          </a:p>
          <a:p>
            <a:pPr marL="285750" indent="-285750">
              <a:buFont typeface="Arial" panose="020B0604020202020204" pitchFamily="34" charset="0"/>
              <a:buChar char="•"/>
            </a:pPr>
            <a:r>
              <a:rPr lang="zh-CN" altLang="en-US" b="1" dirty="0">
                <a:solidFill>
                  <a:schemeClr val="tx1">
                    <a:lumMod val="75000"/>
                    <a:lumOff val="25000"/>
                  </a:schemeClr>
                </a:solidFill>
                <a:latin typeface="微软雅黑" pitchFamily="34" charset="-122"/>
                <a:cs typeface="Times New Roman" panose="02020603050405020304" pitchFamily="18" charset="0"/>
              </a:rPr>
              <a:t>不违反论文署名规范</a:t>
            </a:r>
            <a:r>
              <a:rPr lang="zh-CN" altLang="en-US" b="1" dirty="0" smtClean="0">
                <a:solidFill>
                  <a:schemeClr val="tx1">
                    <a:lumMod val="75000"/>
                    <a:lumOff val="25000"/>
                  </a:schemeClr>
                </a:solidFill>
                <a:latin typeface="微软雅黑" pitchFamily="34" charset="-122"/>
                <a:cs typeface="Times New Roman" panose="02020603050405020304" pitchFamily="18" charset="0"/>
              </a:rPr>
              <a:t>。</a:t>
            </a:r>
            <a:endParaRPr lang="en-US" altLang="zh-CN" b="1" dirty="0" smtClean="0">
              <a:solidFill>
                <a:schemeClr val="tx1">
                  <a:lumMod val="75000"/>
                  <a:lumOff val="25000"/>
                </a:schemeClr>
              </a:solidFill>
              <a:latin typeface="微软雅黑" pitchFamily="34" charset="-122"/>
              <a:cs typeface="Times New Roman" panose="02020603050405020304" pitchFamily="18" charset="0"/>
            </a:endParaRPr>
          </a:p>
          <a:p>
            <a:pPr>
              <a:lnSpc>
                <a:spcPct val="100000"/>
              </a:lnSpc>
            </a:pPr>
            <a:r>
              <a:rPr lang="zh-CN" altLang="en-US" sz="1600" b="1" dirty="0" smtClean="0">
                <a:latin typeface="微软雅黑" pitchFamily="34" charset="-122"/>
                <a:cs typeface="Times New Roman" panose="02020603050405020304" pitchFamily="18" charset="0"/>
              </a:rPr>
              <a:t>所</a:t>
            </a:r>
            <a:r>
              <a:rPr lang="zh-CN" altLang="en-US" sz="1600" b="1" dirty="0">
                <a:latin typeface="微软雅黑" pitchFamily="34" charset="-122"/>
                <a:cs typeface="Times New Roman" panose="02020603050405020304" pitchFamily="18" charset="0"/>
              </a:rPr>
              <a:t>有论文署名作者应事先审阅并同意署名发表论文，并对论文内容负有知情同意的责任；论文起草人必须事先征求署名作者对论文全文的意见并征得其署名同意。论文署名的每一位作者都必须对论文有实质性学术贡献，坚决抵制无实质性学术贡献者在论文上署名。</a:t>
            </a:r>
            <a:endParaRPr lang="en-GB" sz="1600" b="1" dirty="0">
              <a:latin typeface="微软雅黑" pitchFamily="34" charset="-122"/>
              <a:cs typeface="Times New Roman" panose="02020603050405020304" pitchFamily="18" charset="0"/>
            </a:endParaRPr>
          </a:p>
        </p:txBody>
      </p:sp>
      <p:pic>
        <p:nvPicPr>
          <p:cNvPr id="2" name="Picture 1" descr="China Association for Science and Technology - Internet Explorer"/>
          <p:cNvPicPr>
            <a:picLocks noChangeAspect="1"/>
          </p:cNvPicPr>
          <p:nvPr/>
        </p:nvPicPr>
        <p:blipFill rotWithShape="1">
          <a:blip r:embed="rId2" cstate="print">
            <a:extLst>
              <a:ext uri="{28A0092B-C50C-407E-A947-70E740481C1C}">
                <a14:useLocalDpi xmlns:a14="http://schemas.microsoft.com/office/drawing/2010/main" xmlns="" val="0"/>
              </a:ext>
            </a:extLst>
          </a:blip>
          <a:srcRect l="17015" t="13889" r="59701" b="52010"/>
          <a:stretch/>
        </p:blipFill>
        <p:spPr>
          <a:xfrm>
            <a:off x="7010297" y="530214"/>
            <a:ext cx="2107593" cy="1661757"/>
          </a:xfrm>
          <a:prstGeom prst="rect">
            <a:avLst/>
          </a:prstGeom>
        </p:spPr>
      </p:pic>
      <p:sp>
        <p:nvSpPr>
          <p:cNvPr id="4" name="TextBox 3"/>
          <p:cNvSpPr txBox="1"/>
          <p:nvPr/>
        </p:nvSpPr>
        <p:spPr>
          <a:xfrm>
            <a:off x="4320480" y="6552728"/>
            <a:ext cx="1475656" cy="404664"/>
          </a:xfrm>
          <a:prstGeom prst="rect">
            <a:avLst/>
          </a:prstGeom>
          <a:noFill/>
        </p:spPr>
        <p:txBody>
          <a:bodyPr wrap="none" lIns="0" tIns="0" rIns="0" bIns="0" rtlCol="0">
            <a:noAutofit/>
          </a:bodyPr>
          <a:lstStyle/>
          <a:p>
            <a:pPr>
              <a:lnSpc>
                <a:spcPts val="2200"/>
              </a:lnSpc>
              <a:spcBef>
                <a:spcPts val="900"/>
              </a:spcBef>
              <a:buClr>
                <a:schemeClr val="accent2"/>
              </a:buClr>
              <a:buSzPct val="100000"/>
            </a:pPr>
            <a:r>
              <a:rPr lang="en-US" sz="1400" u="sng" dirty="0">
                <a:latin typeface="Times New Roman" panose="02020603050405020304" pitchFamily="18" charset="0"/>
                <a:cs typeface="Times New Roman" panose="02020603050405020304" pitchFamily="18" charset="0"/>
                <a:hlinkClick r:id="rId3"/>
              </a:rPr>
              <a:t>http://www.cast.org.cn/n35081/n35096/n10225918/16658364.html</a:t>
            </a:r>
            <a:endParaRPr lang="en-GB" sz="1400" dirty="0">
              <a:latin typeface="Times New Roman" panose="02020603050405020304" pitchFamily="18" charset="0"/>
              <a:cs typeface="Times New Roman" panose="02020603050405020304" pitchFamily="18" charset="0"/>
            </a:endParaRPr>
          </a:p>
          <a:p>
            <a:pPr algn="l">
              <a:lnSpc>
                <a:spcPts val="2200"/>
              </a:lnSpc>
              <a:spcBef>
                <a:spcPts val="900"/>
              </a:spcBef>
              <a:buClr>
                <a:schemeClr val="accent2"/>
              </a:buClr>
              <a:buSzPct val="100000"/>
            </a:pPr>
            <a:endParaRPr lang="en-GB" sz="1200" dirty="0" err="1" smtClean="0">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How to avoid the pitfalls</a:t>
            </a:r>
          </a:p>
        </p:txBody>
      </p:sp>
    </p:spTree>
    <p:extLst>
      <p:ext uri="{BB962C8B-B14F-4D97-AF65-F5344CB8AC3E}">
        <p14:creationId xmlns:p14="http://schemas.microsoft.com/office/powerpoint/2010/main" xmlns="" val="30037608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32399"/>
          </a:xfrm>
        </p:spPr>
        <p:txBody>
          <a:bodyPr/>
          <a:lstStyle/>
          <a:p>
            <a:r>
              <a:rPr lang="zh-CN" altLang="en-US" sz="2400" dirty="0" smtClean="0">
                <a:solidFill>
                  <a:srgbClr val="0070C0"/>
                </a:solidFill>
                <a:latin typeface="Times New Roman" panose="02020603050405020304" pitchFamily="18" charset="0"/>
                <a:cs typeface="Times New Roman" panose="02020603050405020304" pitchFamily="18" charset="0"/>
              </a:rPr>
              <a:t>论文发表的规范与技巧</a:t>
            </a:r>
            <a:endParaRPr lang="en-GB" sz="2400" dirty="0">
              <a:solidFill>
                <a:srgbClr val="0070C0"/>
              </a:solidFill>
              <a:latin typeface="Times New Roman" panose="02020603050405020304" pitchFamily="18" charset="0"/>
              <a:cs typeface="Times New Roman" panose="02020603050405020304" pitchFamily="18" charset="0"/>
            </a:endParaRPr>
          </a:p>
        </p:txBody>
      </p:sp>
      <p:pic>
        <p:nvPicPr>
          <p:cNvPr id="5" name="Picture 6" descr="S:\BMC_Editoral\Publishing_Services\Images\iStockPhoto_images\Clinician online.jpg"/>
          <p:cNvPicPr>
            <a:picLocks noChangeAspect="1" noChangeArrowheads="1"/>
          </p:cNvPicPr>
          <p:nvPr/>
        </p:nvPicPr>
        <p:blipFill>
          <a:blip r:embed="rId3" cstate="email"/>
          <a:stretch>
            <a:fillRect/>
          </a:stretch>
        </p:blipFill>
        <p:spPr bwMode="auto">
          <a:xfrm>
            <a:off x="467544" y="4997713"/>
            <a:ext cx="2072727" cy="1440000"/>
          </a:xfrm>
          <a:prstGeom prst="rect">
            <a:avLst/>
          </a:prstGeom>
          <a:noFill/>
          <a:ln w="9525">
            <a:noFill/>
            <a:miter lim="800000"/>
            <a:headEnd/>
            <a:tailEnd/>
          </a:ln>
        </p:spPr>
      </p:pic>
      <p:sp>
        <p:nvSpPr>
          <p:cNvPr id="8" name="Content Placeholder 2"/>
          <p:cNvSpPr txBox="1">
            <a:spLocks/>
          </p:cNvSpPr>
          <p:nvPr/>
        </p:nvSpPr>
        <p:spPr bwMode="auto">
          <a:xfrm>
            <a:off x="1362730" y="1052736"/>
            <a:ext cx="6809670" cy="3096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rmAutofit lnSpcReduction="10000"/>
          </a:bodyPr>
          <a:lstStyle/>
          <a:p>
            <a:pPr marL="0" marR="0" lvl="0" indent="0" algn="l" defTabSz="914400" rtl="0" eaLnBrk="1" fontAlgn="base" latinLnBrk="0" hangingPunct="1">
              <a:lnSpc>
                <a:spcPct val="100000"/>
              </a:lnSpc>
              <a:spcBef>
                <a:spcPts val="600"/>
              </a:spcBef>
              <a:spcAft>
                <a:spcPct val="0"/>
              </a:spcAft>
              <a:buClr>
                <a:srgbClr val="005BB9"/>
              </a:buClr>
              <a:buSzPct val="100000"/>
              <a:buFont typeface="Arial" charset="0"/>
              <a:buNone/>
              <a:tabLst/>
              <a:defRPr/>
            </a:pPr>
            <a:endParaRPr kumimoji="0" lang="en-GB" sz="18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lvl="5" indent="-285750" fontAlgn="base">
              <a:lnSpc>
                <a:spcPct val="110000"/>
              </a:lnSpc>
              <a:spcBef>
                <a:spcPts val="600"/>
              </a:spcBef>
              <a:spcAft>
                <a:spcPct val="0"/>
              </a:spcAft>
              <a:buClr>
                <a:schemeClr val="accent2"/>
              </a:buClr>
              <a:buSzPct val="120000"/>
              <a:buFont typeface="Arial" panose="020B0604020202020204" pitchFamily="34" charset="0"/>
              <a:buChar char="•"/>
              <a:defRPr/>
            </a:pPr>
            <a:r>
              <a:rPr lang="en-GB" sz="2200" b="1" kern="0" dirty="0">
                <a:latin typeface="Times New Roman" panose="02020603050405020304" pitchFamily="18" charset="0"/>
                <a:ea typeface="微软雅黑" pitchFamily="34" charset="-122"/>
                <a:cs typeface="Times New Roman" panose="02020603050405020304" pitchFamily="18" charset="0"/>
              </a:rPr>
              <a:t>Manuscript preparation</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GB" sz="2200" b="1" i="0" u="none" strike="noStrike" kern="0" cap="none" spc="0" normalizeH="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a:latin typeface="Times New Roman" panose="02020603050405020304" pitchFamily="18" charset="0"/>
                <a:ea typeface="微软雅黑" pitchFamily="34" charset="-122"/>
                <a:cs typeface="Times New Roman" panose="02020603050405020304" pitchFamily="18" charset="0"/>
              </a:rPr>
              <a:t>Choose the right journal </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lang="en-GB" sz="2200" b="1" kern="0" dirty="0" smtClean="0">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smtClean="0">
                <a:solidFill>
                  <a:srgbClr val="FF0000"/>
                </a:solidFill>
                <a:latin typeface="Times New Roman" panose="02020603050405020304" pitchFamily="18" charset="0"/>
                <a:ea typeface="微软雅黑" pitchFamily="34" charset="-122"/>
                <a:cs typeface="Times New Roman" panose="02020603050405020304" pitchFamily="18" charset="0"/>
              </a:rPr>
              <a:t>Peer review</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P</a:t>
            </a:r>
            <a:r>
              <a:rPr kumimoji="0" lang="en-GB" sz="2200" b="1" i="0" u="none" strike="noStrike" kern="0" cap="none" spc="0" normalizeH="0" baseline="0" noProof="0" dirty="0" err="1"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ublication</a:t>
            </a:r>
            <a:r>
              <a:rPr kumimoji="0" lang="en-GB"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rPr>
              <a:t> ethics</a:t>
            </a:r>
            <a:endParaRPr kumimoji="0" lang="en-GB" sz="2200" b="0" i="0" u="none" strike="noStrike" kern="0" cap="none" spc="0" normalizeH="0" baseline="0" noProof="0" dirty="0" smtClean="0">
              <a:ln>
                <a:noFill/>
              </a:ln>
              <a:solidFill>
                <a:schemeClr val="tx2"/>
              </a:solidFill>
              <a:effectLst/>
              <a:uLnTx/>
              <a:uFillTx/>
              <a:latin typeface="Times New Roman" panose="02020603050405020304" pitchFamily="18" charset="0"/>
              <a:ea typeface="微软雅黑" pitchFamily="34" charset="-122"/>
              <a:cs typeface="Times New Roman" panose="02020603050405020304" pitchFamily="18" charset="0"/>
            </a:endParaRPr>
          </a:p>
        </p:txBody>
      </p:sp>
      <p:pic>
        <p:nvPicPr>
          <p:cNvPr id="7" name="Picture 8" descr="http://desdaughter.files.wordpress.com/2013/09/bmc.jpg"/>
          <p:cNvPicPr>
            <a:picLocks noChangeAspect="1" noChangeArrowheads="1"/>
          </p:cNvPicPr>
          <p:nvPr/>
        </p:nvPicPr>
        <p:blipFill>
          <a:blip r:embed="rId4" cstate="print"/>
          <a:srcRect/>
          <a:stretch>
            <a:fillRect/>
          </a:stretch>
        </p:blipFill>
        <p:spPr bwMode="auto">
          <a:xfrm>
            <a:off x="2676779" y="4997713"/>
            <a:ext cx="1535181" cy="1440000"/>
          </a:xfrm>
          <a:prstGeom prst="rect">
            <a:avLst/>
          </a:prstGeom>
          <a:noFill/>
          <a:ln w="9525">
            <a:noFill/>
            <a:miter lim="800000"/>
            <a:headEnd/>
            <a:tailEnd/>
          </a:ln>
        </p:spPr>
      </p:pic>
      <p:pic>
        <p:nvPicPr>
          <p:cNvPr id="1026" name="Picture 2" descr="ScientificReview.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0737" r="23528"/>
          <a:stretch/>
        </p:blipFill>
        <p:spPr bwMode="auto">
          <a:xfrm>
            <a:off x="4557612" y="5025978"/>
            <a:ext cx="1670572" cy="14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7"/>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195" t="17565" r="77627" b="66271"/>
          <a:stretch/>
        </p:blipFill>
        <p:spPr bwMode="auto">
          <a:xfrm>
            <a:off x="6804248" y="5025978"/>
            <a:ext cx="1612801" cy="14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46215931"/>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bwMode="auto">
          <a:xfrm>
            <a:off x="251520" y="3200152"/>
            <a:ext cx="3771900" cy="3489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just" defTabSz="914400" rtl="0" eaLnBrk="1" fontAlgn="base" latinLnBrk="0" hangingPunct="1">
              <a:lnSpc>
                <a:spcPct val="90000"/>
              </a:lnSpc>
              <a:spcBef>
                <a:spcPct val="20000"/>
              </a:spcBef>
              <a:spcAft>
                <a:spcPct val="0"/>
              </a:spcAft>
              <a:buClrTx/>
              <a:buSzTx/>
              <a:buFont typeface="Arial" pitchFamily="34" charset="0"/>
              <a:buChar char="•"/>
              <a:tabLst/>
              <a:defRPr/>
            </a:pPr>
            <a:r>
              <a:rPr kumimoji="0" lang="en-GB" sz="18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Independent experts advise on manuscripts submitted for publication</a:t>
            </a:r>
          </a:p>
          <a:p>
            <a:pPr marL="342900" marR="0" lvl="0" indent="-342900" algn="just" defTabSz="914400" rtl="0" eaLnBrk="1" fontAlgn="base" latinLnBrk="0" hangingPunct="1">
              <a:lnSpc>
                <a:spcPct val="90000"/>
              </a:lnSpc>
              <a:spcBef>
                <a:spcPct val="20000"/>
              </a:spcBef>
              <a:spcAft>
                <a:spcPct val="0"/>
              </a:spcAft>
              <a:buClrTx/>
              <a:buSzTx/>
              <a:buFont typeface="Arial" pitchFamily="34" charset="0"/>
              <a:buNone/>
              <a:tabLst/>
              <a:defRPr/>
            </a:pPr>
            <a:r>
              <a:rPr kumimoji="0" lang="en-US" altLang="zh-CN"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各自独立的业内专家为每篇投稿提出评审意见</a:t>
            </a:r>
            <a:endParaRPr kumimoji="0" lang="en-US" altLang="zh-CN"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just" defTabSz="914400" rtl="0" eaLnBrk="1" fontAlgn="base" latinLnBrk="0" hangingPunct="1">
              <a:lnSpc>
                <a:spcPct val="90000"/>
              </a:lnSpc>
              <a:spcBef>
                <a:spcPct val="20000"/>
              </a:spcBef>
              <a:spcAft>
                <a:spcPct val="0"/>
              </a:spcAft>
              <a:buClrTx/>
              <a:buSzTx/>
              <a:buFont typeface="Arial" pitchFamily="34" charset="0"/>
              <a:buNone/>
              <a:tabLst/>
              <a:defRPr/>
            </a:pPr>
            <a:endParaRPr kumimoji="0" lang="en-GB" sz="18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just" defTabSz="914400" rtl="0" eaLnBrk="1" fontAlgn="base" latinLnBrk="0" hangingPunct="1">
              <a:lnSpc>
                <a:spcPct val="90000"/>
              </a:lnSpc>
              <a:spcBef>
                <a:spcPct val="20000"/>
              </a:spcBef>
              <a:spcAft>
                <a:spcPct val="0"/>
              </a:spcAft>
              <a:buClrTx/>
              <a:buSzTx/>
              <a:buFont typeface="Arial" pitchFamily="34" charset="0"/>
              <a:buChar char="•"/>
              <a:tabLst/>
              <a:defRPr/>
            </a:pPr>
            <a:r>
              <a:rPr kumimoji="0" lang="en-GB" sz="1800" b="0" i="0" u="none" strike="noStrike" kern="1200" cap="none" spc="0" normalizeH="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Constructive feedback from reviewers is highly valued by authors </a:t>
            </a:r>
          </a:p>
          <a:p>
            <a:pPr marL="342900" marR="0" lvl="0" indent="-342900" algn="just" defTabSz="914400" rtl="0" eaLnBrk="1" fontAlgn="base" latinLnBrk="0" hangingPunct="1">
              <a:lnSpc>
                <a:spcPct val="90000"/>
              </a:lnSpc>
              <a:spcBef>
                <a:spcPct val="20000"/>
              </a:spcBef>
              <a:spcAft>
                <a:spcPct val="0"/>
              </a:spcAft>
              <a:buClrTx/>
              <a:buSzTx/>
              <a:buFont typeface="Arial" pitchFamily="34" charset="0"/>
              <a:buNone/>
              <a:tabLst/>
              <a:defRPr/>
            </a:pPr>
            <a:r>
              <a:rPr kumimoji="0" lang="en-US" altLang="zh-CN"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rPr>
              <a:t>来自评审和编辑的建设性反馈意见一贯受到作者的高度重视</a:t>
            </a:r>
            <a:endParaRPr kumimoji="0" lang="en-GB" sz="1800" b="0" i="0" u="none" strike="noStrike" kern="1200" cap="none" spc="0" normalizeH="0" noProof="0" dirty="0" smtClean="0">
              <a:ln>
                <a:noFill/>
              </a:ln>
              <a:solidFill>
                <a:srgbClr val="0070C0"/>
              </a:solidFill>
              <a:effectLst/>
              <a:uLnTx/>
              <a:uFillTx/>
              <a:latin typeface="Times New Roman" panose="02020603050405020304" pitchFamily="18" charset="0"/>
              <a:ea typeface="微软雅黑" pitchFamily="34" charset="-122"/>
              <a:cs typeface="Times New Roman" panose="02020603050405020304" pitchFamily="18" charset="0"/>
            </a:endParaRPr>
          </a:p>
        </p:txBody>
      </p:sp>
      <p:grpSp>
        <p:nvGrpSpPr>
          <p:cNvPr id="8" name="Group 7"/>
          <p:cNvGrpSpPr>
            <a:grpSpLocks/>
          </p:cNvGrpSpPr>
          <p:nvPr/>
        </p:nvGrpSpPr>
        <p:grpSpPr bwMode="auto">
          <a:xfrm>
            <a:off x="4473575" y="1668463"/>
            <a:ext cx="3763963" cy="4371975"/>
            <a:chOff x="54580" y="1897038"/>
            <a:chExt cx="3763074" cy="4372704"/>
          </a:xfrm>
        </p:grpSpPr>
        <p:sp>
          <p:nvSpPr>
            <p:cNvPr id="9" name="TextBox 8"/>
            <p:cNvSpPr txBox="1"/>
            <p:nvPr/>
          </p:nvSpPr>
          <p:spPr>
            <a:xfrm>
              <a:off x="54580" y="5639742"/>
              <a:ext cx="1170000" cy="630000"/>
            </a:xfrm>
            <a:prstGeom prst="rect">
              <a:avLst/>
            </a:prstGeom>
            <a:solidFill>
              <a:srgbClr val="FF9966"/>
            </a:solidFill>
            <a:ln>
              <a:noFill/>
            </a:ln>
            <a:scene3d>
              <a:camera prst="orthographicFront"/>
              <a:lightRig rig="threePt" dir="t"/>
            </a:scene3d>
            <a:sp3d>
              <a:bevelT/>
            </a:sp3d>
          </p:spPr>
          <p:txBody>
            <a:bodyPr anchor="ctr" anchorCtr="1"/>
            <a:lstStyle/>
            <a:p>
              <a:pPr marL="0" marR="0" lvl="0" indent="0"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Reject</a:t>
              </a:r>
            </a:p>
          </p:txBody>
        </p:sp>
        <p:sp>
          <p:nvSpPr>
            <p:cNvPr id="10" name="TextBox 9"/>
            <p:cNvSpPr txBox="1"/>
            <p:nvPr/>
          </p:nvSpPr>
          <p:spPr>
            <a:xfrm>
              <a:off x="1351117" y="5639742"/>
              <a:ext cx="1170000" cy="630000"/>
            </a:xfrm>
            <a:prstGeom prst="rect">
              <a:avLst/>
            </a:prstGeom>
            <a:solidFill>
              <a:srgbClr val="66FF66"/>
            </a:solidFill>
            <a:ln>
              <a:noFill/>
            </a:ln>
            <a:scene3d>
              <a:camera prst="orthographicFront"/>
              <a:lightRig rig="threePt" dir="t"/>
            </a:scene3d>
            <a:sp3d>
              <a:bevelT/>
            </a:sp3d>
          </p:spPr>
          <p:txBody>
            <a:bodyPr anchor="ctr" anchorCtr="1"/>
            <a:lstStyle/>
            <a:p>
              <a:pPr marL="0" marR="0" lvl="0" indent="0"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Accept</a:t>
              </a:r>
            </a:p>
          </p:txBody>
        </p:sp>
        <p:sp>
          <p:nvSpPr>
            <p:cNvPr id="11" name="TextBox 10"/>
            <p:cNvSpPr txBox="1"/>
            <p:nvPr/>
          </p:nvSpPr>
          <p:spPr>
            <a:xfrm>
              <a:off x="2647654" y="5639742"/>
              <a:ext cx="1170000" cy="630000"/>
            </a:xfrm>
            <a:prstGeom prst="rect">
              <a:avLst/>
            </a:prstGeom>
            <a:solidFill>
              <a:srgbClr val="FFFF99"/>
            </a:solidFill>
            <a:ln>
              <a:noFill/>
            </a:ln>
            <a:scene3d>
              <a:camera prst="orthographicFront"/>
              <a:lightRig rig="threePt" dir="t"/>
            </a:scene3d>
            <a:sp3d>
              <a:bevelT/>
            </a:sp3d>
          </p:spPr>
          <p:txBody>
            <a:bodyPr anchor="ctr" anchorCtr="1"/>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Send back for revision</a:t>
              </a:r>
            </a:p>
          </p:txBody>
        </p:sp>
        <p:sp>
          <p:nvSpPr>
            <p:cNvPr id="12" name="TextBox 11"/>
            <p:cNvSpPr txBox="1"/>
            <p:nvPr/>
          </p:nvSpPr>
          <p:spPr>
            <a:xfrm>
              <a:off x="1023582" y="1897038"/>
              <a:ext cx="1800000" cy="584775"/>
            </a:xfrm>
            <a:prstGeom prst="rect">
              <a:avLst/>
            </a:prstGeom>
            <a:solidFill>
              <a:schemeClr val="accent6">
                <a:lumMod val="40000"/>
                <a:lumOff val="60000"/>
              </a:schemeClr>
            </a:solidFill>
            <a:ln>
              <a:noFill/>
            </a:ln>
            <a:scene3d>
              <a:camera prst="orthographicFront"/>
              <a:lightRig rig="threePt" dir="t"/>
            </a:scene3d>
            <a:sp3d>
              <a:bevelT/>
            </a:sp3d>
          </p:spPr>
          <p:txBody>
            <a:bodyPr anchor="ctr" anchorCtr="1"/>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Paper submitted to </a:t>
              </a:r>
              <a:r>
                <a:rPr kumimoji="0" lang="en-GB" sz="16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Journal</a:t>
              </a:r>
              <a:endPar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3" name="TextBox 12"/>
            <p:cNvSpPr txBox="1"/>
            <p:nvPr/>
          </p:nvSpPr>
          <p:spPr>
            <a:xfrm>
              <a:off x="1023582" y="2828043"/>
              <a:ext cx="1800000" cy="584775"/>
            </a:xfrm>
            <a:prstGeom prst="rect">
              <a:avLst/>
            </a:prstGeom>
            <a:solidFill>
              <a:schemeClr val="accent2">
                <a:lumMod val="40000"/>
                <a:lumOff val="60000"/>
              </a:schemeClr>
            </a:solidFill>
            <a:ln>
              <a:noFill/>
            </a:ln>
            <a:scene3d>
              <a:camera prst="orthographicFront"/>
              <a:lightRig rig="threePt" dir="t"/>
            </a:scene3d>
            <a:sp3d>
              <a:bevelT/>
            </a:sp3d>
          </p:spPr>
          <p:txBody>
            <a:bodyPr anchor="ctr" anchorCtr="1"/>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Editor sends paper to </a:t>
              </a:r>
              <a:r>
                <a:rPr kumimoji="0" lang="en-GB" sz="16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reviewers</a:t>
              </a:r>
              <a:endPar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4" name="TextBox 13"/>
            <p:cNvSpPr txBox="1"/>
            <p:nvPr/>
          </p:nvSpPr>
          <p:spPr>
            <a:xfrm>
              <a:off x="1023582" y="3759048"/>
              <a:ext cx="1800000" cy="584775"/>
            </a:xfrm>
            <a:prstGeom prst="rect">
              <a:avLst/>
            </a:prstGeom>
            <a:solidFill>
              <a:srgbClr val="CCFFCC"/>
            </a:solidFill>
            <a:ln>
              <a:noFill/>
            </a:ln>
            <a:scene3d>
              <a:camera prst="orthographicFront"/>
              <a:lightRig rig="threePt" dir="t"/>
            </a:scene3d>
            <a:sp3d>
              <a:bevelT/>
            </a:sp3d>
          </p:spPr>
          <p:txBody>
            <a:bodyPr anchor="ctr" anchorCtr="1"/>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Reviewers </a:t>
              </a: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return comments</a:t>
              </a:r>
            </a:p>
          </p:txBody>
        </p:sp>
        <p:sp>
          <p:nvSpPr>
            <p:cNvPr id="15" name="TextBox 14"/>
            <p:cNvSpPr txBox="1"/>
            <p:nvPr/>
          </p:nvSpPr>
          <p:spPr>
            <a:xfrm flipH="1">
              <a:off x="1023582" y="4690054"/>
              <a:ext cx="1800000" cy="584775"/>
            </a:xfrm>
            <a:prstGeom prst="rect">
              <a:avLst/>
            </a:prstGeom>
            <a:solidFill>
              <a:srgbClr val="FFFFCC"/>
            </a:solidFill>
            <a:ln>
              <a:noFill/>
            </a:ln>
            <a:scene3d>
              <a:camera prst="orthographicFront"/>
              <a:lightRig rig="threePt" dir="t"/>
            </a:scene3d>
            <a:sp3d>
              <a:bevelT/>
            </a:sp3d>
          </p:spPr>
          <p:txBody>
            <a:bodyPr anchor="ctr" anchorCtr="1"/>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Editor makes decision </a:t>
              </a:r>
            </a:p>
          </p:txBody>
        </p:sp>
        <p:cxnSp>
          <p:nvCxnSpPr>
            <p:cNvPr id="16" name="Shape 20"/>
            <p:cNvCxnSpPr/>
            <p:nvPr/>
          </p:nvCxnSpPr>
          <p:spPr bwMode="auto">
            <a:xfrm flipH="1" flipV="1">
              <a:off x="2824114" y="2189187"/>
              <a:ext cx="993540" cy="3766178"/>
            </a:xfrm>
            <a:prstGeom prst="bentConnector3">
              <a:avLst>
                <a:gd name="adj1" fmla="val -22996"/>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17" name="Elbow Connector 16"/>
            <p:cNvCxnSpPr/>
            <p:nvPr/>
          </p:nvCxnSpPr>
          <p:spPr bwMode="auto">
            <a:xfrm rot="5400000">
              <a:off x="1750354" y="3585626"/>
              <a:ext cx="346133" cy="1587"/>
            </a:xfrm>
            <a:prstGeom prst="bentConnector3">
              <a:avLst>
                <a:gd name="adj1" fmla="val 50000"/>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18" name="Elbow Connector 17"/>
            <p:cNvCxnSpPr/>
            <p:nvPr/>
          </p:nvCxnSpPr>
          <p:spPr bwMode="auto">
            <a:xfrm rot="5400000">
              <a:off x="1750354" y="4517644"/>
              <a:ext cx="346133" cy="1587"/>
            </a:xfrm>
            <a:prstGeom prst="bentConnector3">
              <a:avLst>
                <a:gd name="adj1" fmla="val 50000"/>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19" name="Elbow Connector 18"/>
            <p:cNvCxnSpPr/>
            <p:nvPr/>
          </p:nvCxnSpPr>
          <p:spPr bwMode="auto">
            <a:xfrm rot="5400000">
              <a:off x="1750354" y="2655196"/>
              <a:ext cx="346133" cy="1587"/>
            </a:xfrm>
            <a:prstGeom prst="bentConnector3">
              <a:avLst>
                <a:gd name="adj1" fmla="val 50000"/>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20" name="Elbow Connector 19"/>
            <p:cNvCxnSpPr/>
            <p:nvPr/>
          </p:nvCxnSpPr>
          <p:spPr bwMode="auto">
            <a:xfrm rot="5400000">
              <a:off x="1099629" y="4814814"/>
              <a:ext cx="365186" cy="1283984"/>
            </a:xfrm>
            <a:prstGeom prst="bentConnector3">
              <a:avLst>
                <a:gd name="adj1" fmla="val 50000"/>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21" name="Shape 20"/>
            <p:cNvCxnSpPr/>
            <p:nvPr/>
          </p:nvCxnSpPr>
          <p:spPr bwMode="auto">
            <a:xfrm>
              <a:off x="1936117" y="5456805"/>
              <a:ext cx="1295888" cy="182593"/>
            </a:xfrm>
            <a:prstGeom prst="bentConnector3">
              <a:avLst>
                <a:gd name="adj1" fmla="val 99868"/>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22" name="Elbow Connector 21"/>
            <p:cNvCxnSpPr/>
            <p:nvPr/>
          </p:nvCxnSpPr>
          <p:spPr bwMode="auto">
            <a:xfrm rot="16200000" flipH="1">
              <a:off x="1764608" y="5451251"/>
              <a:ext cx="365186" cy="11110"/>
            </a:xfrm>
            <a:prstGeom prst="bentConnector3">
              <a:avLst>
                <a:gd name="adj1" fmla="val 50000"/>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grpSp>
      <p:sp>
        <p:nvSpPr>
          <p:cNvPr id="23" name="Content Placeholder 2"/>
          <p:cNvSpPr>
            <a:spLocks noGrp="1"/>
          </p:cNvSpPr>
          <p:nvPr>
            <p:ph idx="4294967295"/>
          </p:nvPr>
        </p:nvSpPr>
        <p:spPr>
          <a:xfrm>
            <a:off x="529208" y="764704"/>
            <a:ext cx="4762872" cy="2137958"/>
          </a:xfrm>
          <a:prstGeom prst="rect">
            <a:avLst/>
          </a:prstGeom>
        </p:spPr>
        <p:txBody>
          <a:bodyPr>
            <a:noAutofit/>
          </a:bodyPr>
          <a:lstStyle/>
          <a:p>
            <a:pPr algn="just"/>
            <a:r>
              <a:rPr lang="en-GB" b="1" dirty="0" smtClean="0">
                <a:solidFill>
                  <a:schemeClr val="tx1"/>
                </a:solidFill>
                <a:latin typeface="Times New Roman" panose="02020603050405020304" pitchFamily="18" charset="0"/>
                <a:cs typeface="Times New Roman" panose="02020603050405020304" pitchFamily="18" charset="0"/>
              </a:rPr>
              <a:t>“Peer review </a:t>
            </a:r>
            <a:r>
              <a:rPr lang="en-GB" dirty="0">
                <a:solidFill>
                  <a:schemeClr val="tx1"/>
                </a:solidFill>
                <a:latin typeface="Times New Roman" panose="02020603050405020304" pitchFamily="18" charset="0"/>
                <a:cs typeface="Times New Roman" panose="02020603050405020304" pitchFamily="18" charset="0"/>
              </a:rPr>
              <a:t>is the evaluation of scientific research findings for </a:t>
            </a:r>
            <a:r>
              <a:rPr lang="en-GB" b="1" i="1" dirty="0">
                <a:solidFill>
                  <a:schemeClr val="tx1"/>
                </a:solidFill>
                <a:latin typeface="Times New Roman" panose="02020603050405020304" pitchFamily="18" charset="0"/>
                <a:cs typeface="Times New Roman" panose="02020603050405020304" pitchFamily="18" charset="0"/>
              </a:rPr>
              <a:t>validity</a:t>
            </a:r>
            <a:r>
              <a:rPr lang="en-GB" dirty="0">
                <a:solidFill>
                  <a:schemeClr val="tx1"/>
                </a:solidFill>
                <a:latin typeface="Times New Roman" panose="02020603050405020304" pitchFamily="18" charset="0"/>
                <a:cs typeface="Times New Roman" panose="02020603050405020304" pitchFamily="18" charset="0"/>
              </a:rPr>
              <a:t>, </a:t>
            </a:r>
            <a:r>
              <a:rPr lang="en-GB" b="1" i="1" dirty="0">
                <a:solidFill>
                  <a:schemeClr val="tx1"/>
                </a:solidFill>
                <a:latin typeface="Times New Roman" panose="02020603050405020304" pitchFamily="18" charset="0"/>
                <a:cs typeface="Times New Roman" panose="02020603050405020304" pitchFamily="18" charset="0"/>
              </a:rPr>
              <a:t>significance</a:t>
            </a:r>
            <a:r>
              <a:rPr lang="en-GB" dirty="0">
                <a:solidFill>
                  <a:schemeClr val="tx1"/>
                </a:solidFill>
                <a:latin typeface="Times New Roman" panose="02020603050405020304" pitchFamily="18" charset="0"/>
                <a:cs typeface="Times New Roman" panose="02020603050405020304" pitchFamily="18" charset="0"/>
              </a:rPr>
              <a:t> and </a:t>
            </a:r>
            <a:r>
              <a:rPr lang="en-GB" b="1" i="1" dirty="0">
                <a:solidFill>
                  <a:schemeClr val="tx1"/>
                </a:solidFill>
                <a:latin typeface="Times New Roman" panose="02020603050405020304" pitchFamily="18" charset="0"/>
                <a:cs typeface="Times New Roman" panose="02020603050405020304" pitchFamily="18" charset="0"/>
              </a:rPr>
              <a:t>originality</a:t>
            </a:r>
            <a:r>
              <a:rPr lang="en-GB" dirty="0">
                <a:solidFill>
                  <a:schemeClr val="tx1"/>
                </a:solidFill>
                <a:latin typeface="Times New Roman" panose="02020603050405020304" pitchFamily="18" charset="0"/>
                <a:cs typeface="Times New Roman" panose="02020603050405020304" pitchFamily="18" charset="0"/>
              </a:rPr>
              <a:t>, by qualified experts who research and submit work for publication in the same field (peers</a:t>
            </a:r>
            <a:r>
              <a:rPr lang="en-GB" dirty="0" smtClean="0">
                <a:solidFill>
                  <a:schemeClr val="tx1"/>
                </a:solidFill>
                <a:latin typeface="Times New Roman" panose="02020603050405020304" pitchFamily="18" charset="0"/>
                <a:cs typeface="Times New Roman" panose="02020603050405020304" pitchFamily="18" charset="0"/>
              </a:rPr>
              <a:t>).”</a:t>
            </a:r>
          </a:p>
          <a:p>
            <a:pPr algn="just"/>
            <a:r>
              <a:rPr lang="zh-CN" altLang="en-US" b="1" dirty="0" smtClean="0">
                <a:solidFill>
                  <a:schemeClr val="accent2"/>
                </a:solidFill>
                <a:latin typeface="Times New Roman" panose="02020603050405020304" pitchFamily="18" charset="0"/>
                <a:cs typeface="Times New Roman" panose="02020603050405020304" pitchFamily="18" charset="0"/>
              </a:rPr>
              <a:t>同行评审</a:t>
            </a:r>
            <a:r>
              <a:rPr lang="zh-CN" altLang="en-US" dirty="0" smtClean="0">
                <a:solidFill>
                  <a:schemeClr val="accent2"/>
                </a:solidFill>
                <a:latin typeface="Times New Roman" panose="02020603050405020304" pitchFamily="18" charset="0"/>
                <a:cs typeface="Times New Roman" panose="02020603050405020304" pitchFamily="18" charset="0"/>
              </a:rPr>
              <a:t>是通过具有相似研究背景、具备资格的专家，来评价研究成果的</a:t>
            </a:r>
            <a:r>
              <a:rPr lang="zh-CN" altLang="en-US" b="1" dirty="0" smtClean="0">
                <a:solidFill>
                  <a:schemeClr val="accent2"/>
                </a:solidFill>
                <a:latin typeface="Times New Roman" panose="02020603050405020304" pitchFamily="18" charset="0"/>
                <a:cs typeface="Times New Roman" panose="02020603050405020304" pitchFamily="18" charset="0"/>
              </a:rPr>
              <a:t>合理性</a:t>
            </a:r>
            <a:r>
              <a:rPr lang="zh-CN" altLang="en-US" dirty="0" smtClean="0">
                <a:solidFill>
                  <a:schemeClr val="accent2"/>
                </a:solidFill>
                <a:latin typeface="Times New Roman" panose="02020603050405020304" pitchFamily="18" charset="0"/>
                <a:cs typeface="Times New Roman" panose="02020603050405020304" pitchFamily="18" charset="0"/>
              </a:rPr>
              <a:t>、</a:t>
            </a:r>
            <a:r>
              <a:rPr lang="zh-CN" altLang="en-US" b="1" dirty="0" smtClean="0">
                <a:solidFill>
                  <a:schemeClr val="accent2"/>
                </a:solidFill>
                <a:latin typeface="Times New Roman" panose="02020603050405020304" pitchFamily="18" charset="0"/>
                <a:cs typeface="Times New Roman" panose="02020603050405020304" pitchFamily="18" charset="0"/>
              </a:rPr>
              <a:t>重要性</a:t>
            </a:r>
            <a:r>
              <a:rPr lang="zh-CN" altLang="en-US" dirty="0" smtClean="0">
                <a:solidFill>
                  <a:schemeClr val="accent2"/>
                </a:solidFill>
                <a:latin typeface="Times New Roman" panose="02020603050405020304" pitchFamily="18" charset="0"/>
                <a:cs typeface="Times New Roman" panose="02020603050405020304" pitchFamily="18" charset="0"/>
              </a:rPr>
              <a:t>和</a:t>
            </a:r>
            <a:r>
              <a:rPr lang="zh-CN" altLang="en-US" b="1" dirty="0" smtClean="0">
                <a:solidFill>
                  <a:schemeClr val="accent2"/>
                </a:solidFill>
                <a:latin typeface="Times New Roman" panose="02020603050405020304" pitchFamily="18" charset="0"/>
                <a:cs typeface="Times New Roman" panose="02020603050405020304" pitchFamily="18" charset="0"/>
              </a:rPr>
              <a:t>原创性</a:t>
            </a:r>
            <a:r>
              <a:rPr lang="zh-CN" altLang="en-US" dirty="0" smtClean="0">
                <a:solidFill>
                  <a:schemeClr val="accent2"/>
                </a:solidFill>
                <a:latin typeface="Times New Roman" panose="02020603050405020304" pitchFamily="18" charset="0"/>
                <a:cs typeface="Times New Roman" panose="02020603050405020304" pitchFamily="18" charset="0"/>
              </a:rPr>
              <a:t>的过程。</a:t>
            </a:r>
            <a:endParaRPr lang="en-GB" dirty="0" smtClean="0">
              <a:solidFill>
                <a:schemeClr val="accent2"/>
              </a:solidFill>
              <a:latin typeface="Times New Roman" panose="02020603050405020304" pitchFamily="18" charset="0"/>
              <a:cs typeface="Times New Roman" panose="02020603050405020304" pitchFamily="18" charset="0"/>
            </a:endParaRPr>
          </a:p>
        </p:txBody>
      </p:sp>
      <p:sp>
        <p:nvSpPr>
          <p:cNvPr id="24" name="TextBox 23"/>
          <p:cNvSpPr txBox="1">
            <a:spLocks noChangeArrowheads="1"/>
          </p:cNvSpPr>
          <p:nvPr/>
        </p:nvSpPr>
        <p:spPr bwMode="auto">
          <a:xfrm>
            <a:off x="3866801" y="6535315"/>
            <a:ext cx="5273675" cy="307975"/>
          </a:xfrm>
          <a:prstGeom prst="rect">
            <a:avLst/>
          </a:prstGeom>
          <a:noFill/>
          <a:ln w="9525">
            <a:noFill/>
            <a:miter lim="800000"/>
            <a:headEnd/>
            <a:tailEnd/>
          </a:ln>
        </p:spPr>
        <p:txBody>
          <a:bodyPr>
            <a:spAutoFit/>
          </a:bodyPr>
          <a:lstStyle/>
          <a:p>
            <a:pPr eaLnBrk="0" hangingPunct="0"/>
            <a:r>
              <a:rPr lang="en-GB" sz="1400" dirty="0">
                <a:solidFill>
                  <a:srgbClr val="000099"/>
                </a:solidFill>
                <a:latin typeface="Times New Roman" panose="02020603050405020304" pitchFamily="18" charset="0"/>
                <a:cs typeface="Times New Roman" panose="02020603050405020304" pitchFamily="18" charset="0"/>
              </a:rPr>
              <a:t>www.senseaboutscience.org/data/files/resources/17/</a:t>
            </a:r>
            <a:r>
              <a:rPr lang="en-GB" sz="1400" b="1" dirty="0">
                <a:solidFill>
                  <a:srgbClr val="000099"/>
                </a:solidFill>
                <a:latin typeface="Times New Roman" panose="02020603050405020304" pitchFamily="18" charset="0"/>
                <a:cs typeface="Times New Roman" panose="02020603050405020304" pitchFamily="18" charset="0"/>
              </a:rPr>
              <a:t>peerReview</a:t>
            </a:r>
            <a:r>
              <a:rPr lang="en-GB" sz="1400" dirty="0">
                <a:solidFill>
                  <a:srgbClr val="000099"/>
                </a:solidFill>
                <a:latin typeface="Times New Roman" panose="02020603050405020304" pitchFamily="18" charset="0"/>
                <a:cs typeface="Times New Roman" panose="02020603050405020304" pitchFamily="18" charset="0"/>
              </a:rPr>
              <a:t>.pdf‎</a:t>
            </a:r>
          </a:p>
        </p:txBody>
      </p:sp>
      <p:sp>
        <p:nvSpPr>
          <p:cNvPr id="2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The Peer-review System</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cxnSp>
        <p:nvCxnSpPr>
          <p:cNvPr id="25" name="Elbow Connector 24"/>
          <p:cNvCxnSpPr>
            <a:stCxn id="13" idx="1"/>
            <a:endCxn id="9" idx="0"/>
          </p:cNvCxnSpPr>
          <p:nvPr/>
        </p:nvCxnSpPr>
        <p:spPr bwMode="auto">
          <a:xfrm rot="10800000" flipV="1">
            <a:off x="5058714" y="2891651"/>
            <a:ext cx="384093" cy="2518891"/>
          </a:xfrm>
          <a:prstGeom prst="bentConnector2">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cxnSp>
        <p:nvCxnSpPr>
          <p:cNvPr id="27" name="Elbow Connector 26"/>
          <p:cNvCxnSpPr>
            <a:stCxn id="13" idx="3"/>
          </p:cNvCxnSpPr>
          <p:nvPr/>
        </p:nvCxnSpPr>
        <p:spPr bwMode="auto">
          <a:xfrm>
            <a:off x="7243231" y="2891652"/>
            <a:ext cx="401248" cy="2518891"/>
          </a:xfrm>
          <a:prstGeom prst="bentConnector2">
            <a:avLst/>
          </a:prstGeom>
          <a:noFill/>
          <a:ln w="38100" cap="flat" cmpd="sng" algn="ctr">
            <a:solidFill>
              <a:srgbClr val="4F81BD">
                <a:lumMod val="75000"/>
              </a:srgbClr>
            </a:solidFill>
            <a:prstDash val="solid"/>
            <a:headEnd type="none" w="med" len="med"/>
            <a:tailEnd type="arrow"/>
          </a:ln>
          <a:effectLst>
            <a:outerShdw blurRad="40000" dist="23000" dir="5400000" rotWithShape="0">
              <a:srgbClr val="000000">
                <a:alpha val="35000"/>
              </a:srgbClr>
            </a:outerShdw>
          </a:effectLst>
        </p:spPr>
      </p:cxnSp>
    </p:spTree>
    <p:extLst>
      <p:ext uri="{BB962C8B-B14F-4D97-AF65-F5344CB8AC3E}">
        <p14:creationId xmlns:p14="http://schemas.microsoft.com/office/powerpoint/2010/main" xmlns="" val="3589024837"/>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1"/>
          </p:nvPr>
        </p:nvSpPr>
        <p:spPr>
          <a:xfrm>
            <a:off x="3815408" y="643013"/>
            <a:ext cx="4861048" cy="5184576"/>
          </a:xfrm>
        </p:spPr>
        <p:txBody>
          <a:bodyPr/>
          <a:lstStyle/>
          <a:p>
            <a:pPr algn="just"/>
            <a:endParaRPr lang="en-GB" sz="220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200" b="1" dirty="0" smtClean="0">
                <a:solidFill>
                  <a:schemeClr val="tx1"/>
                </a:solidFill>
                <a:latin typeface="Times New Roman" panose="02020603050405020304" pitchFamily="18" charset="0"/>
                <a:cs typeface="Times New Roman" panose="02020603050405020304" pitchFamily="18" charset="0"/>
              </a:rPr>
              <a:t>Does your manuscript match the scope?</a:t>
            </a:r>
          </a:p>
          <a:p>
            <a:pPr marL="342900" indent="-34290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该研究是否符合期刊主题？</a:t>
            </a:r>
            <a:endParaRPr lang="en-GB" sz="1600"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200" b="1" dirty="0" smtClean="0">
                <a:solidFill>
                  <a:schemeClr val="tx1"/>
                </a:solidFill>
                <a:latin typeface="Times New Roman" panose="02020603050405020304" pitchFamily="18" charset="0"/>
                <a:cs typeface="Times New Roman" panose="02020603050405020304" pitchFamily="18" charset="0"/>
              </a:rPr>
              <a:t>Is it a significant advance for </a:t>
            </a:r>
            <a:r>
              <a:rPr lang="en-GB" sz="2200" b="1" u="sng" dirty="0" smtClean="0">
                <a:solidFill>
                  <a:schemeClr val="tx1"/>
                </a:solidFill>
                <a:latin typeface="Times New Roman" panose="02020603050405020304" pitchFamily="18" charset="0"/>
                <a:cs typeface="Times New Roman" panose="02020603050405020304" pitchFamily="18" charset="0"/>
              </a:rPr>
              <a:t>this</a:t>
            </a:r>
            <a:r>
              <a:rPr lang="en-GB" sz="2200" b="1" dirty="0" smtClean="0">
                <a:solidFill>
                  <a:schemeClr val="tx1"/>
                </a:solidFill>
                <a:latin typeface="Times New Roman" panose="02020603050405020304" pitchFamily="18" charset="0"/>
                <a:cs typeface="Times New Roman" panose="02020603050405020304" pitchFamily="18" charset="0"/>
              </a:rPr>
              <a:t> journal?</a:t>
            </a:r>
          </a:p>
          <a:p>
            <a:pPr marL="342900" indent="-34290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创新的程度是否符合期刊要求？</a:t>
            </a:r>
            <a:endParaRPr lang="en-GB" altLang="zh-CN" sz="1600"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200" b="1" dirty="0" smtClean="0">
                <a:solidFill>
                  <a:schemeClr val="tx1"/>
                </a:solidFill>
                <a:latin typeface="Times New Roman" panose="02020603050405020304" pitchFamily="18" charset="0"/>
                <a:cs typeface="Times New Roman" panose="02020603050405020304" pitchFamily="18" charset="0"/>
              </a:rPr>
              <a:t>Are there any ethical concerns? </a:t>
            </a:r>
          </a:p>
          <a:p>
            <a:pPr marL="342900" indent="-34290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是否存在伦理问题？</a:t>
            </a:r>
            <a:endParaRPr lang="en-GB" sz="1600" dirty="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Have you met requirements for data deposition?</a:t>
            </a:r>
          </a:p>
          <a:p>
            <a:pPr algn="just"/>
            <a:r>
              <a:rPr lang="en-GB" altLang="zh-CN" sz="1600" dirty="0">
                <a:solidFill>
                  <a:schemeClr val="tx1"/>
                </a:solidFill>
                <a:latin typeface="Times New Roman" panose="02020603050405020304" pitchFamily="18" charset="0"/>
                <a:cs typeface="Times New Roman" panose="02020603050405020304" pitchFamily="18" charset="0"/>
              </a:rPr>
              <a:t> </a:t>
            </a:r>
            <a:r>
              <a:rPr lang="en-GB" altLang="zh-CN" sz="1600" dirty="0" smtClean="0">
                <a:solidFill>
                  <a:schemeClr val="tx1"/>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是否符合数据存储规定？</a:t>
            </a:r>
            <a:endParaRPr lang="en-GB" sz="1600"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Do you adhere to standards of reporting? (for study design and journal)</a:t>
            </a:r>
          </a:p>
          <a:p>
            <a:pPr marL="342900" indent="-34290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是否遵循报告标准？（实验设计规范和期刊要求）</a:t>
            </a:r>
            <a:endParaRPr lang="en-GB" sz="1600"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Quality </a:t>
            </a:r>
            <a:r>
              <a:rPr lang="en-GB" dirty="0">
                <a:solidFill>
                  <a:schemeClr val="tx1"/>
                </a:solidFill>
                <a:latin typeface="Times New Roman" panose="02020603050405020304" pitchFamily="18" charset="0"/>
                <a:cs typeface="Times New Roman" panose="02020603050405020304" pitchFamily="18" charset="0"/>
              </a:rPr>
              <a:t>of </a:t>
            </a:r>
            <a:r>
              <a:rPr lang="en-GB" dirty="0" smtClean="0">
                <a:solidFill>
                  <a:schemeClr val="tx1"/>
                </a:solidFill>
                <a:latin typeface="Times New Roman" panose="02020603050405020304" pitchFamily="18" charset="0"/>
                <a:cs typeface="Times New Roman" panose="02020603050405020304" pitchFamily="18" charset="0"/>
              </a:rPr>
              <a:t>Written </a:t>
            </a:r>
            <a:r>
              <a:rPr lang="en-GB" dirty="0">
                <a:solidFill>
                  <a:schemeClr val="tx1"/>
                </a:solidFill>
                <a:latin typeface="Times New Roman" panose="02020603050405020304" pitchFamily="18" charset="0"/>
                <a:cs typeface="Times New Roman" panose="02020603050405020304" pitchFamily="18" charset="0"/>
              </a:rPr>
              <a:t>English </a:t>
            </a:r>
            <a:endParaRPr lang="en-GB" dirty="0" smtClean="0">
              <a:solidFill>
                <a:schemeClr val="tx1"/>
              </a:solidFill>
              <a:latin typeface="Times New Roman" panose="02020603050405020304" pitchFamily="18" charset="0"/>
              <a:cs typeface="Times New Roman" panose="02020603050405020304" pitchFamily="18" charset="0"/>
            </a:endParaRPr>
          </a:p>
          <a:p>
            <a:pPr marL="342900" indent="-34290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语言质量</a:t>
            </a:r>
            <a:endParaRPr lang="en-GB" sz="1600" dirty="0" smtClean="0">
              <a:solidFill>
                <a:srgbClr val="0070C0"/>
              </a:solidFill>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3" cstate="print"/>
          <a:srcRect/>
          <a:stretch>
            <a:fillRect/>
          </a:stretch>
        </p:blipFill>
        <p:spPr bwMode="auto">
          <a:xfrm>
            <a:off x="179512" y="1124744"/>
            <a:ext cx="3290225" cy="2780954"/>
          </a:xfrm>
          <a:prstGeom prst="rect">
            <a:avLst/>
          </a:prstGeom>
          <a:noFill/>
          <a:ln w="9525">
            <a:noFill/>
            <a:miter lim="800000"/>
            <a:headEnd/>
            <a:tailEnd/>
          </a:ln>
        </p:spPr>
      </p:pic>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Assessment by Editor</a:t>
            </a:r>
          </a:p>
        </p:txBody>
      </p:sp>
    </p:spTree>
    <p:extLst>
      <p:ext uri="{BB962C8B-B14F-4D97-AF65-F5344CB8AC3E}">
        <p14:creationId xmlns:p14="http://schemas.microsoft.com/office/powerpoint/2010/main" xmlns="" val="928754020"/>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txBox="1">
            <a:spLocks noChangeArrowheads="1"/>
          </p:cNvSpPr>
          <p:nvPr/>
        </p:nvSpPr>
        <p:spPr bwMode="auto">
          <a:xfrm>
            <a:off x="457200" y="1196752"/>
            <a:ext cx="8229600" cy="4784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90000"/>
              </a:lnSpc>
              <a:spcBef>
                <a:spcPct val="20000"/>
              </a:spcBef>
              <a:spcAft>
                <a:spcPct val="0"/>
              </a:spcAft>
              <a:buClrTx/>
              <a:buSzTx/>
              <a:buFont typeface="Arial" pitchFamily="34" charset="0"/>
              <a:buNone/>
              <a:tabLst/>
              <a:defRPr/>
            </a:pPr>
            <a:endParaRPr kumimoji="0" lang="en-GB" sz="20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Quality of submission</a:t>
            </a:r>
            <a:r>
              <a:rPr kumimoji="0" lang="en-GB" sz="20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 </a:t>
            </a:r>
            <a:r>
              <a:rPr kumimoji="0" lang="zh-CN" alt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稿件质量</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Contribution to the literature: novelty, importance </a:t>
            </a:r>
            <a:r>
              <a:rPr lang="zh-CN" altLang="en-US" sz="1800" noProof="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对领域的贡献：创新等</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lvl="1" eaLnBrk="1" hangingPunct="1">
              <a:defRPr/>
            </a:pPr>
            <a:r>
              <a:rPr lang="en-GB" sz="18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Appropriate methods and </a:t>
            </a:r>
            <a:r>
              <a:rPr lang="en-GB" sz="1800" dirty="0" smtClean="0">
                <a:solidFill>
                  <a:sysClr val="windowText" lastClr="000000"/>
                </a:solidFill>
                <a:latin typeface="Times New Roman" panose="02020603050405020304" pitchFamily="18" charset="0"/>
                <a:ea typeface="微软雅黑" pitchFamily="34" charset="-122"/>
                <a:cs typeface="Times New Roman" panose="02020603050405020304" pitchFamily="18" charset="0"/>
              </a:rPr>
              <a:t>statistics </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恰当的研究和统计方法</a:t>
            </a:r>
            <a:endParaRPr lang="en-GB" sz="1800" dirty="0">
              <a:solidFill>
                <a:schemeClr val="accent2"/>
              </a:solidFill>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Soundness of the analysis and conclusions </a:t>
            </a:r>
            <a:r>
              <a:rPr kumimoji="0" lang="zh-CN" alt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合理的分析和结论</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Clarity of aim of paper and achievement of aim </a:t>
            </a:r>
            <a:r>
              <a:rPr kumimoji="0" lang="zh-CN" alt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明确文章的目的和成就</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Presentation of figures, tables </a:t>
            </a:r>
            <a:r>
              <a:rPr lang="zh-CN" altLang="en-US" sz="1800" dirty="0" smtClean="0">
                <a:solidFill>
                  <a:schemeClr val="accent2"/>
                </a:solidFill>
                <a:latin typeface="Times New Roman" panose="02020603050405020304" pitchFamily="18" charset="0"/>
                <a:ea typeface="微软雅黑" pitchFamily="34" charset="-122"/>
                <a:cs typeface="Times New Roman" panose="02020603050405020304" pitchFamily="18" charset="0"/>
              </a:rPr>
              <a:t>图表的表达</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18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Existing literature cited appropriately </a:t>
            </a:r>
            <a:r>
              <a:rPr kumimoji="0" lang="zh-CN" altLang="en-US"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rPr>
              <a:t>恰当地引用现有文献</a:t>
            </a:r>
            <a:endParaRPr kumimoji="0" lang="en-GB" sz="1800" b="0" i="0" u="none" strike="noStrike" kern="1200" cap="none" spc="0" normalizeH="0" baseline="0" noProof="0" dirty="0" smtClean="0">
              <a:ln>
                <a:noFill/>
              </a:ln>
              <a:solidFill>
                <a:schemeClr val="accent2"/>
              </a:solidFill>
              <a:effectLst/>
              <a:uLnTx/>
              <a:uFillTx/>
              <a:latin typeface="Times New Roman" panose="02020603050405020304" pitchFamily="18" charset="0"/>
              <a:ea typeface="微软雅黑" pitchFamily="34"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Tx/>
              <a:buSzTx/>
              <a:buFont typeface="Arial" pitchFamily="34" charset="0"/>
              <a:buChar char="–"/>
              <a:tabLst/>
              <a:defRPr/>
            </a:pPr>
            <a:endParaRPr kumimoji="0" lang="en-GB" sz="20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GB" sz="2200" b="0" i="0" u="none" strike="noStrike" kern="1200" cap="none" spc="0" normalizeH="0" baseline="0" noProof="0" dirty="0" smtClean="0">
                <a:ln>
                  <a:noFill/>
                </a:ln>
                <a:solidFill>
                  <a:sysClr val="windowText" lastClr="000000"/>
                </a:solidFill>
                <a:effectLst/>
                <a:uLnTx/>
                <a:uFillTx/>
                <a:latin typeface="Times New Roman" panose="02020603050405020304" pitchFamily="18" charset="0"/>
                <a:ea typeface="微软雅黑" pitchFamily="34" charset="-122"/>
                <a:cs typeface="Times New Roman" panose="02020603050405020304" pitchFamily="18" charset="0"/>
              </a:rPr>
              <a:t>Areas for improvement </a:t>
            </a:r>
            <a:r>
              <a:rPr lang="zh-CN" altLang="en-US" sz="1800" dirty="0">
                <a:solidFill>
                  <a:schemeClr val="accent2"/>
                </a:solidFill>
                <a:latin typeface="Times New Roman" panose="02020603050405020304" pitchFamily="18" charset="0"/>
                <a:ea typeface="微软雅黑" pitchFamily="34" charset="-122"/>
                <a:cs typeface="Times New Roman" panose="02020603050405020304" pitchFamily="18" charset="0"/>
              </a:rPr>
              <a:t>哪些方面可以改进？</a:t>
            </a:r>
            <a:endParaRPr lang="en-GB" sz="1800" dirty="0">
              <a:solidFill>
                <a:schemeClr val="accent2"/>
              </a:solidFill>
              <a:latin typeface="Times New Roman" panose="02020603050405020304" pitchFamily="18" charset="0"/>
              <a:ea typeface="微软雅黑" pitchFamily="34" charset="-122"/>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Assessment by Reviewers</a:t>
            </a:r>
          </a:p>
        </p:txBody>
      </p:sp>
    </p:spTree>
    <p:extLst>
      <p:ext uri="{BB962C8B-B14F-4D97-AF65-F5344CB8AC3E}">
        <p14:creationId xmlns:p14="http://schemas.microsoft.com/office/powerpoint/2010/main" xmlns="" val="882402980"/>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Box 2"/>
          <p:cNvSpPr txBox="1">
            <a:spLocks noChangeArrowheads="1"/>
          </p:cNvSpPr>
          <p:nvPr/>
        </p:nvSpPr>
        <p:spPr bwMode="auto">
          <a:xfrm>
            <a:off x="251520" y="908720"/>
            <a:ext cx="8568952" cy="4924425"/>
          </a:xfrm>
          <a:prstGeom prst="rect">
            <a:avLst/>
          </a:prstGeom>
          <a:noFill/>
          <a:ln w="9525">
            <a:noFill/>
            <a:miter lim="800000"/>
            <a:headEnd/>
            <a:tailEnd/>
          </a:ln>
        </p:spPr>
        <p:txBody>
          <a:bodyPr wrap="square">
            <a:spAutoFit/>
          </a:bodyPr>
          <a:lstStyle/>
          <a:p>
            <a:pPr marL="342900" indent="-342900" algn="just">
              <a:buFont typeface="Arial" panose="020B0604020202020204" pitchFamily="34" charset="0"/>
              <a:buChar char="•"/>
            </a:pPr>
            <a:r>
              <a:rPr lang="en-GB" sz="2200" dirty="0" smtClean="0">
                <a:latin typeface="Times New Roman" panose="02020603050405020304" pitchFamily="18" charset="0"/>
                <a:ea typeface="SimSun" pitchFamily="2" charset="-122"/>
                <a:cs typeface="Times New Roman" panose="02020603050405020304" pitchFamily="18" charset="0"/>
              </a:rPr>
              <a:t>Ensure </a:t>
            </a:r>
            <a:r>
              <a:rPr lang="en-GB" sz="2200" dirty="0">
                <a:latin typeface="Times New Roman" panose="02020603050405020304" pitchFamily="18" charset="0"/>
                <a:ea typeface="SimSun" pitchFamily="2" charset="-122"/>
                <a:cs typeface="Times New Roman" panose="02020603050405020304" pitchFamily="18" charset="0"/>
              </a:rPr>
              <a:t>you understand what reviewers and editors are asking for (if unsure </a:t>
            </a:r>
            <a:r>
              <a:rPr lang="en-GB" sz="2200" dirty="0" smtClean="0">
                <a:latin typeface="Times New Roman" panose="02020603050405020304" pitchFamily="18" charset="0"/>
                <a:ea typeface="SimSun" pitchFamily="2" charset="-122"/>
                <a:cs typeface="Times New Roman" panose="02020603050405020304" pitchFamily="18" charset="0"/>
              </a:rPr>
              <a:t>ask the Editor)</a:t>
            </a:r>
          </a:p>
          <a:p>
            <a:pPr marL="342900" indent="-342900" algn="just"/>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明白评审和编辑提出什么要求</a:t>
            </a:r>
            <a:endParaRPr lang="en-GB"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algn="just"/>
            <a:endParaRPr lang="en-GB" sz="2200" dirty="0">
              <a:latin typeface="Times New Roman" panose="02020603050405020304" pitchFamily="18" charset="0"/>
              <a:ea typeface="SimSun" pitchFamily="2" charset="-122"/>
              <a:cs typeface="Times New Roman" panose="02020603050405020304" pitchFamily="18" charset="0"/>
            </a:endParaRPr>
          </a:p>
          <a:p>
            <a:pPr marL="342900" indent="-342900" algn="just">
              <a:buFont typeface="Arial" panose="020B0604020202020204" pitchFamily="34" charset="0"/>
              <a:buChar char="•"/>
            </a:pPr>
            <a:r>
              <a:rPr lang="en-GB" sz="2200" dirty="0" smtClean="0">
                <a:latin typeface="Times New Roman" panose="02020603050405020304" pitchFamily="18" charset="0"/>
                <a:ea typeface="SimSun" pitchFamily="2" charset="-122"/>
                <a:cs typeface="Times New Roman" panose="02020603050405020304" pitchFamily="18" charset="0"/>
              </a:rPr>
              <a:t>Provide </a:t>
            </a:r>
            <a:r>
              <a:rPr lang="en-GB" sz="2200" dirty="0">
                <a:latin typeface="Times New Roman" panose="02020603050405020304" pitchFamily="18" charset="0"/>
                <a:ea typeface="SimSun" pitchFamily="2" charset="-122"/>
                <a:cs typeface="Times New Roman" panose="02020603050405020304" pitchFamily="18" charset="0"/>
              </a:rPr>
              <a:t>a full, and concise point-by-point response to the reviewers and editors</a:t>
            </a:r>
            <a:r>
              <a:rPr lang="en-GB" sz="2200" dirty="0" smtClean="0">
                <a:latin typeface="Times New Roman" panose="02020603050405020304" pitchFamily="18" charset="0"/>
                <a:ea typeface="SimSun" pitchFamily="2" charset="-122"/>
                <a:cs typeface="Times New Roman" panose="02020603050405020304" pitchFamily="18" charset="0"/>
              </a:rPr>
              <a:t>.</a:t>
            </a:r>
          </a:p>
          <a:p>
            <a:pPr marL="342900" indent="-342900" algn="just"/>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提交完整的回复，将评审和编辑的要求逐点做出说明</a:t>
            </a:r>
            <a:endParaRPr lang="en-GB"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algn="just"/>
            <a:endParaRPr lang="en-GB" sz="2200" dirty="0">
              <a:latin typeface="Times New Roman" panose="02020603050405020304" pitchFamily="18" charset="0"/>
              <a:ea typeface="SimSun" pitchFamily="2" charset="-122"/>
              <a:cs typeface="Times New Roman" panose="02020603050405020304" pitchFamily="18" charset="0"/>
            </a:endParaRPr>
          </a:p>
          <a:p>
            <a:pPr marL="342900" indent="-342900" algn="just">
              <a:buFont typeface="Arial" panose="020B0604020202020204" pitchFamily="34" charset="0"/>
              <a:buChar char="•"/>
            </a:pPr>
            <a:r>
              <a:rPr lang="en-GB" sz="2200" dirty="0" smtClean="0">
                <a:latin typeface="Times New Roman" panose="02020603050405020304" pitchFamily="18" charset="0"/>
                <a:ea typeface="SimSun" pitchFamily="2" charset="-122"/>
                <a:cs typeface="Times New Roman" panose="02020603050405020304" pitchFamily="18" charset="0"/>
              </a:rPr>
              <a:t>If </a:t>
            </a:r>
            <a:r>
              <a:rPr lang="en-GB" sz="2200" dirty="0">
                <a:latin typeface="Times New Roman" panose="02020603050405020304" pitchFamily="18" charset="0"/>
                <a:ea typeface="SimSun" pitchFamily="2" charset="-122"/>
                <a:cs typeface="Times New Roman" panose="02020603050405020304" pitchFamily="18" charset="0"/>
              </a:rPr>
              <a:t>you disagree with an issue, provide a clear rationale for your argument within the response. Back up with references where possible</a:t>
            </a:r>
            <a:r>
              <a:rPr lang="en-GB" sz="2200" dirty="0" smtClean="0">
                <a:latin typeface="Times New Roman" panose="02020603050405020304" pitchFamily="18" charset="0"/>
                <a:ea typeface="SimSun" pitchFamily="2" charset="-122"/>
                <a:cs typeface="Times New Roman" panose="02020603050405020304" pitchFamily="18" charset="0"/>
              </a:rPr>
              <a:t>.</a:t>
            </a:r>
          </a:p>
          <a:p>
            <a:pPr marL="342900" indent="-342900" algn="just"/>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如果对评审提出的问题有异议，需在回复中提供详细的论证，最好附有参考文献</a:t>
            </a:r>
            <a:endParaRPr lang="en-GB" altLang="zh-CN" dirty="0" smtClean="0">
              <a:latin typeface="Times New Roman" panose="02020603050405020304" pitchFamily="18" charset="0"/>
              <a:ea typeface="微软雅黑" pitchFamily="34" charset="-122"/>
              <a:cs typeface="Times New Roman" panose="02020603050405020304" pitchFamily="18" charset="0"/>
            </a:endParaRPr>
          </a:p>
          <a:p>
            <a:pPr algn="just"/>
            <a:endParaRPr lang="en-GB" sz="2200" dirty="0">
              <a:latin typeface="Times New Roman" panose="02020603050405020304" pitchFamily="18" charset="0"/>
              <a:ea typeface="SimSun" pitchFamily="2" charset="-122"/>
              <a:cs typeface="Times New Roman" panose="02020603050405020304" pitchFamily="18" charset="0"/>
            </a:endParaRPr>
          </a:p>
          <a:p>
            <a:pPr marL="342900" indent="-342900" algn="just">
              <a:buFont typeface="Arial" panose="020B0604020202020204" pitchFamily="34" charset="0"/>
              <a:buChar char="•"/>
            </a:pPr>
            <a:r>
              <a:rPr lang="en-GB" sz="2200" dirty="0" smtClean="0">
                <a:latin typeface="Times New Roman" panose="02020603050405020304" pitchFamily="18" charset="0"/>
                <a:ea typeface="SimSun" pitchFamily="2" charset="-122"/>
                <a:cs typeface="Times New Roman" panose="02020603050405020304" pitchFamily="18" charset="0"/>
              </a:rPr>
              <a:t>Give </a:t>
            </a:r>
            <a:r>
              <a:rPr lang="en-GB" sz="2200" dirty="0">
                <a:latin typeface="Times New Roman" panose="02020603050405020304" pitchFamily="18" charset="0"/>
                <a:ea typeface="SimSun" pitchFamily="2" charset="-122"/>
                <a:cs typeface="Times New Roman" panose="02020603050405020304" pitchFamily="18" charset="0"/>
              </a:rPr>
              <a:t>clear indication where revisions in the manuscript have been made (tracked changes, highlighted etc</a:t>
            </a:r>
            <a:r>
              <a:rPr lang="en-GB" sz="2200" dirty="0" smtClean="0">
                <a:latin typeface="Times New Roman" panose="02020603050405020304" pitchFamily="18" charset="0"/>
                <a:ea typeface="SimSun" pitchFamily="2" charset="-122"/>
                <a:cs typeface="Times New Roman" panose="02020603050405020304" pitchFamily="18" charset="0"/>
              </a:rPr>
              <a:t>).</a:t>
            </a:r>
          </a:p>
          <a:p>
            <a:pPr marL="342900" indent="-342900" algn="just"/>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指明对文章的哪些部分进行了修改（表明更改部分，使用</a:t>
            </a:r>
            <a:r>
              <a:rPr lang="en-US" altLang="zh-CN" dirty="0" smtClean="0">
                <a:solidFill>
                  <a:schemeClr val="accent2"/>
                </a:solidFill>
                <a:latin typeface="Times New Roman" panose="02020603050405020304" pitchFamily="18" charset="0"/>
                <a:ea typeface="微软雅黑" pitchFamily="34" charset="-122"/>
                <a:cs typeface="Times New Roman" panose="02020603050405020304" pitchFamily="18" charset="0"/>
              </a:rPr>
              <a:t>Word</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追踪修订功能）</a:t>
            </a:r>
            <a:endParaRPr lang="en-GB" dirty="0">
              <a:solidFill>
                <a:schemeClr val="accent2"/>
              </a:solidFill>
              <a:latin typeface="Times New Roman" panose="02020603050405020304" pitchFamily="18" charset="0"/>
              <a:ea typeface="微软雅黑" pitchFamily="34" charset="-122"/>
              <a:cs typeface="Times New Roman" panose="02020603050405020304" pitchFamily="18" charset="0"/>
            </a:endParaRPr>
          </a:p>
        </p:txBody>
      </p:sp>
      <p:sp>
        <p:nvSpPr>
          <p:cNvPr id="59399" name="Title 1"/>
          <p:cNvSpPr txBox="1">
            <a:spLocks/>
          </p:cNvSpPr>
          <p:nvPr/>
        </p:nvSpPr>
        <p:spPr bwMode="auto">
          <a:xfrm>
            <a:off x="251520" y="1340768"/>
            <a:ext cx="5760640" cy="477143"/>
          </a:xfrm>
          <a:prstGeom prst="rect">
            <a:avLst/>
          </a:prstGeom>
          <a:noFill/>
          <a:ln w="9525">
            <a:noFill/>
            <a:miter lim="800000"/>
            <a:headEnd/>
            <a:tailEnd/>
          </a:ln>
        </p:spPr>
        <p:txBody>
          <a:bodyPr/>
          <a:lstStyle/>
          <a:p>
            <a:endParaRPr lang="en-US" altLang="en-US" sz="2000" b="1" dirty="0">
              <a:solidFill>
                <a:srgbClr val="0070C0"/>
              </a:solidFill>
              <a:latin typeface="Calibri" panose="020F0502020204030204" pitchFamily="34" charset="0"/>
              <a:ea typeface="微软雅黑" pitchFamily="34" charset="-122"/>
              <a:cs typeface="Lucida Sans"/>
            </a:endParaRP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Response to Reviewers’ Comments</a:t>
            </a:r>
          </a:p>
        </p:txBody>
      </p:sp>
    </p:spTree>
    <p:extLst>
      <p:ext uri="{BB962C8B-B14F-4D97-AF65-F5344CB8AC3E}">
        <p14:creationId xmlns:p14="http://schemas.microsoft.com/office/powerpoint/2010/main" xmlns="" val="18755035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Content Placeholder 2"/>
          <p:cNvSpPr>
            <a:spLocks noGrp="1"/>
          </p:cNvSpPr>
          <p:nvPr>
            <p:ph idx="11"/>
          </p:nvPr>
        </p:nvSpPr>
        <p:spPr>
          <a:xfrm>
            <a:off x="468511" y="980728"/>
            <a:ext cx="8135937" cy="5040560"/>
          </a:xfrm>
        </p:spPr>
        <p:txBody>
          <a:bodyPr/>
          <a:lstStyle/>
          <a:p>
            <a:pPr marL="0" indent="0" algn="just">
              <a:buNone/>
            </a:pPr>
            <a:endParaRPr lang="en-GB" altLang="en-US" sz="2200" dirty="0" smtClean="0">
              <a:solidFill>
                <a:schemeClr val="tx1"/>
              </a:solidFill>
              <a:latin typeface="Times New Roman" panose="02020603050405020304" pitchFamily="18" charset="0"/>
              <a:cs typeface="Times New Roman" panose="02020603050405020304" pitchFamily="18" charset="0"/>
            </a:endParaRPr>
          </a:p>
          <a:p>
            <a:pPr lvl="1" algn="just"/>
            <a:r>
              <a:rPr lang="en-GB" altLang="en-US" sz="2200" dirty="0" smtClean="0">
                <a:solidFill>
                  <a:schemeClr val="tx1"/>
                </a:solidFill>
                <a:latin typeface="Times New Roman" panose="02020603050405020304" pitchFamily="18" charset="0"/>
                <a:cs typeface="Times New Roman" panose="02020603050405020304" pitchFamily="18" charset="0"/>
              </a:rPr>
              <a:t>Be </a:t>
            </a:r>
            <a:r>
              <a:rPr lang="en-GB" altLang="en-US" sz="2200" dirty="0">
                <a:solidFill>
                  <a:schemeClr val="tx1"/>
                </a:solidFill>
                <a:latin typeface="Times New Roman" panose="02020603050405020304" pitchFamily="18" charset="0"/>
                <a:cs typeface="Times New Roman" panose="02020603050405020304" pitchFamily="18" charset="0"/>
              </a:rPr>
              <a:t>clear that you are appealing against the decision (rather than just voicing your disappointment</a:t>
            </a:r>
            <a:r>
              <a:rPr lang="en-GB" altLang="en-US" sz="2200" dirty="0" smtClean="0">
                <a:solidFill>
                  <a:schemeClr val="tx1"/>
                </a:solidFill>
                <a:latin typeface="Times New Roman" panose="02020603050405020304" pitchFamily="18" charset="0"/>
                <a:cs typeface="Times New Roman" panose="02020603050405020304" pitchFamily="18" charset="0"/>
              </a:rPr>
              <a:t>)</a:t>
            </a:r>
          </a:p>
          <a:p>
            <a:pPr lvl="1" algn="just">
              <a:buNone/>
            </a:pPr>
            <a:r>
              <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不要只是陈述自己有多失望，明确是对结果进行申诉</a:t>
            </a:r>
            <a:endPar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1" algn="just"/>
            <a:r>
              <a:rPr lang="en-GB" altLang="en-US" sz="2200" dirty="0" smtClean="0">
                <a:solidFill>
                  <a:schemeClr val="tx1"/>
                </a:solidFill>
                <a:latin typeface="Times New Roman" panose="02020603050405020304" pitchFamily="18" charset="0"/>
                <a:cs typeface="Times New Roman" panose="02020603050405020304" pitchFamily="18" charset="0"/>
              </a:rPr>
              <a:t>Be </a:t>
            </a:r>
            <a:r>
              <a:rPr lang="en-GB" altLang="en-US" sz="2200" dirty="0">
                <a:solidFill>
                  <a:schemeClr val="tx1"/>
                </a:solidFill>
                <a:latin typeface="Times New Roman" panose="02020603050405020304" pitchFamily="18" charset="0"/>
                <a:cs typeface="Times New Roman" panose="02020603050405020304" pitchFamily="18" charset="0"/>
              </a:rPr>
              <a:t>clear what specific </a:t>
            </a:r>
            <a:r>
              <a:rPr lang="en-GB" altLang="en-US" sz="2200" dirty="0" smtClean="0">
                <a:solidFill>
                  <a:schemeClr val="tx1"/>
                </a:solidFill>
                <a:latin typeface="Times New Roman" panose="02020603050405020304" pitchFamily="18" charset="0"/>
                <a:cs typeface="Times New Roman" panose="02020603050405020304" pitchFamily="18" charset="0"/>
              </a:rPr>
              <a:t>scientific issue </a:t>
            </a:r>
            <a:r>
              <a:rPr lang="en-GB" altLang="en-US" sz="2200" dirty="0">
                <a:solidFill>
                  <a:schemeClr val="tx1"/>
                </a:solidFill>
                <a:latin typeface="Times New Roman" panose="02020603050405020304" pitchFamily="18" charset="0"/>
                <a:cs typeface="Times New Roman" panose="02020603050405020304" pitchFamily="18" charset="0"/>
              </a:rPr>
              <a:t>is at the root of the </a:t>
            </a:r>
            <a:r>
              <a:rPr lang="en-GB" altLang="en-US" sz="2200" dirty="0" smtClean="0">
                <a:solidFill>
                  <a:schemeClr val="tx1"/>
                </a:solidFill>
                <a:latin typeface="Times New Roman" panose="02020603050405020304" pitchFamily="18" charset="0"/>
                <a:cs typeface="Times New Roman" panose="02020603050405020304" pitchFamily="18" charset="0"/>
              </a:rPr>
              <a:t>appeal</a:t>
            </a:r>
          </a:p>
          <a:p>
            <a:pPr lvl="1" algn="just">
              <a:buNone/>
            </a:pPr>
            <a:r>
              <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指明支撑该申诉的根本是哪些点</a:t>
            </a:r>
            <a:endPar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1" algn="just"/>
            <a:r>
              <a:rPr lang="en-GB" altLang="en-US" sz="2200" dirty="0" smtClean="0">
                <a:solidFill>
                  <a:schemeClr val="tx1"/>
                </a:solidFill>
                <a:latin typeface="Times New Roman" panose="02020603050405020304" pitchFamily="18" charset="0"/>
                <a:cs typeface="Times New Roman" panose="02020603050405020304" pitchFamily="18" charset="0"/>
              </a:rPr>
              <a:t>E.g. Reviewers </a:t>
            </a:r>
            <a:r>
              <a:rPr lang="en-GB" altLang="en-US" sz="2200" dirty="0">
                <a:solidFill>
                  <a:schemeClr val="tx1"/>
                </a:solidFill>
                <a:latin typeface="Times New Roman" panose="02020603050405020304" pitchFamily="18" charset="0"/>
                <a:cs typeface="Times New Roman" panose="02020603050405020304" pitchFamily="18" charset="0"/>
              </a:rPr>
              <a:t>or </a:t>
            </a:r>
            <a:r>
              <a:rPr lang="en-GB" altLang="en-US" sz="2200" dirty="0" smtClean="0">
                <a:solidFill>
                  <a:schemeClr val="tx1"/>
                </a:solidFill>
                <a:latin typeface="Times New Roman" panose="02020603050405020304" pitchFamily="18" charset="0"/>
                <a:cs typeface="Times New Roman" panose="02020603050405020304" pitchFamily="18" charset="0"/>
              </a:rPr>
              <a:t>Editor </a:t>
            </a:r>
            <a:r>
              <a:rPr lang="en-GB" altLang="en-US" sz="2200" dirty="0">
                <a:solidFill>
                  <a:schemeClr val="tx1"/>
                </a:solidFill>
                <a:latin typeface="Times New Roman" panose="02020603050405020304" pitchFamily="18" charset="0"/>
                <a:cs typeface="Times New Roman" panose="02020603050405020304" pitchFamily="18" charset="0"/>
              </a:rPr>
              <a:t>made factual errors or missed important </a:t>
            </a:r>
            <a:r>
              <a:rPr lang="en-GB" altLang="en-US" sz="2200" dirty="0" smtClean="0">
                <a:solidFill>
                  <a:schemeClr val="tx1"/>
                </a:solidFill>
                <a:latin typeface="Times New Roman" panose="02020603050405020304" pitchFamily="18" charset="0"/>
                <a:cs typeface="Times New Roman" panose="02020603050405020304" pitchFamily="18" charset="0"/>
              </a:rPr>
              <a:t>considerations</a:t>
            </a:r>
          </a:p>
          <a:p>
            <a:pPr lvl="1" algn="just">
              <a:buNone/>
            </a:pPr>
            <a:r>
              <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知名审稿人犯了哪些实质性错误</a:t>
            </a:r>
            <a:endPar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1" algn="just"/>
            <a:r>
              <a:rPr lang="en-GB" altLang="en-US" sz="2200" dirty="0" smtClean="0">
                <a:solidFill>
                  <a:schemeClr val="tx1"/>
                </a:solidFill>
                <a:latin typeface="Times New Roman" panose="02020603050405020304" pitchFamily="18" charset="0"/>
                <a:cs typeface="Times New Roman" panose="02020603050405020304" pitchFamily="18" charset="0"/>
              </a:rPr>
              <a:t>Specific </a:t>
            </a:r>
            <a:r>
              <a:rPr lang="en-GB" altLang="en-US" sz="2200" dirty="0">
                <a:solidFill>
                  <a:schemeClr val="tx1"/>
                </a:solidFill>
                <a:latin typeface="Times New Roman" panose="02020603050405020304" pitchFamily="18" charset="0"/>
                <a:cs typeface="Times New Roman" panose="02020603050405020304" pitchFamily="18" charset="0"/>
              </a:rPr>
              <a:t>evidence of </a:t>
            </a:r>
            <a:r>
              <a:rPr lang="en-GB" altLang="en-US" sz="2200" dirty="0" smtClean="0">
                <a:solidFill>
                  <a:schemeClr val="tx1"/>
                </a:solidFill>
                <a:latin typeface="Times New Roman" panose="02020603050405020304" pitchFamily="18" charset="0"/>
                <a:cs typeface="Times New Roman" panose="02020603050405020304" pitchFamily="18" charset="0"/>
              </a:rPr>
              <a:t>reviewer bias</a:t>
            </a:r>
          </a:p>
          <a:p>
            <a:pPr lvl="1" algn="just">
              <a:buNone/>
            </a:pPr>
            <a:r>
              <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关于审稿人偏见的明确证据</a:t>
            </a:r>
            <a:endPar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lvl="1" algn="just"/>
            <a:r>
              <a:rPr lang="en-GB" altLang="en-US" sz="2200" dirty="0" smtClean="0">
                <a:solidFill>
                  <a:schemeClr val="tx1"/>
                </a:solidFill>
                <a:latin typeface="Times New Roman" panose="02020603050405020304" pitchFamily="18" charset="0"/>
                <a:cs typeface="Times New Roman" panose="02020603050405020304" pitchFamily="18" charset="0"/>
              </a:rPr>
              <a:t>Construct </a:t>
            </a:r>
            <a:r>
              <a:rPr lang="en-GB" altLang="en-US" sz="2200" dirty="0">
                <a:solidFill>
                  <a:schemeClr val="tx1"/>
                </a:solidFill>
                <a:latin typeface="Times New Roman" panose="02020603050405020304" pitchFamily="18" charset="0"/>
                <a:cs typeface="Times New Roman" panose="02020603050405020304" pitchFamily="18" charset="0"/>
              </a:rPr>
              <a:t>a comprehensive rebuttal </a:t>
            </a:r>
            <a:r>
              <a:rPr lang="en-GB" altLang="en-US" sz="2200" dirty="0" smtClean="0">
                <a:solidFill>
                  <a:schemeClr val="tx1"/>
                </a:solidFill>
                <a:latin typeface="Times New Roman" panose="02020603050405020304" pitchFamily="18" charset="0"/>
                <a:cs typeface="Times New Roman" panose="02020603050405020304" pitchFamily="18" charset="0"/>
              </a:rPr>
              <a:t>- focus on the science</a:t>
            </a:r>
          </a:p>
          <a:p>
            <a:pPr lvl="1" algn="just">
              <a:buNone/>
            </a:pPr>
            <a:r>
              <a:rPr lang="en-GB"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一个全面的反驳须建立在科学的基础上</a:t>
            </a:r>
            <a:endParaRPr lang="en-US"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Appealing against an Editor’s decision</a:t>
            </a:r>
          </a:p>
        </p:txBody>
      </p:sp>
    </p:spTree>
    <p:extLst>
      <p:ext uri="{BB962C8B-B14F-4D97-AF65-F5344CB8AC3E}">
        <p14:creationId xmlns:p14="http://schemas.microsoft.com/office/powerpoint/2010/main" xmlns="" val="1015443168"/>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1"/>
          </p:nvPr>
        </p:nvSpPr>
        <p:spPr>
          <a:xfrm>
            <a:off x="522000" y="1556792"/>
            <a:ext cx="8136000" cy="4032448"/>
          </a:xfrm>
        </p:spPr>
        <p:txBody>
          <a:bodyPr/>
          <a:lstStyle/>
          <a:p>
            <a:pPr algn="just"/>
            <a:r>
              <a:rPr lang="en-GB" sz="2200" dirty="0" smtClean="0">
                <a:solidFill>
                  <a:schemeClr val="tx1"/>
                </a:solidFill>
                <a:latin typeface="Times New Roman" panose="02020603050405020304" pitchFamily="18" charset="0"/>
                <a:cs typeface="Times New Roman" panose="02020603050405020304" pitchFamily="18" charset="0"/>
              </a:rPr>
              <a:t>A manuscript on DNA methylation patterns is rejected after peer review.</a:t>
            </a:r>
          </a:p>
          <a:p>
            <a:pPr algn="just">
              <a:buNone/>
            </a:pPr>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一篇关于</a:t>
            </a:r>
            <a:r>
              <a:rPr lang="en-US" altLang="zh-CN" dirty="0" smtClean="0">
                <a:solidFill>
                  <a:srgbClr val="0070C0"/>
                </a:solidFill>
                <a:latin typeface="Times New Roman" panose="02020603050405020304" pitchFamily="18" charset="0"/>
                <a:cs typeface="Times New Roman" panose="02020603050405020304" pitchFamily="18" charset="0"/>
              </a:rPr>
              <a:t>DNA</a:t>
            </a:r>
            <a:r>
              <a:rPr lang="zh-CN" altLang="en-US" dirty="0" smtClean="0">
                <a:solidFill>
                  <a:srgbClr val="0070C0"/>
                </a:solidFill>
                <a:latin typeface="Times New Roman" panose="02020603050405020304" pitchFamily="18" charset="0"/>
                <a:cs typeface="Times New Roman" panose="02020603050405020304" pitchFamily="18" charset="0"/>
              </a:rPr>
              <a:t>甲基化的文章在同行评审后被拒稿</a:t>
            </a:r>
            <a:endParaRPr lang="en-GB" dirty="0" smtClean="0">
              <a:solidFill>
                <a:srgbClr val="0070C0"/>
              </a:solidFill>
              <a:latin typeface="Times New Roman" panose="02020603050405020304" pitchFamily="18" charset="0"/>
              <a:cs typeface="Times New Roman" panose="02020603050405020304" pitchFamily="18" charset="0"/>
            </a:endParaRPr>
          </a:p>
          <a:p>
            <a:pPr algn="just"/>
            <a:r>
              <a:rPr lang="en-GB" sz="2200" dirty="0">
                <a:solidFill>
                  <a:schemeClr val="tx1"/>
                </a:solidFill>
                <a:latin typeface="Times New Roman" panose="02020603050405020304" pitchFamily="18" charset="0"/>
                <a:cs typeface="Times New Roman" panose="02020603050405020304" pitchFamily="18" charset="0"/>
              </a:rPr>
              <a:t>R</a:t>
            </a:r>
            <a:r>
              <a:rPr lang="en-GB" sz="2200" dirty="0" smtClean="0">
                <a:solidFill>
                  <a:schemeClr val="tx1"/>
                </a:solidFill>
                <a:latin typeface="Times New Roman" panose="02020603050405020304" pitchFamily="18" charset="0"/>
                <a:cs typeface="Times New Roman" panose="02020603050405020304" pitchFamily="18" charset="0"/>
              </a:rPr>
              <a:t>eason for rejection: one of the reviewers says the paper is not novel. </a:t>
            </a:r>
          </a:p>
          <a:p>
            <a:pPr algn="just">
              <a:buNone/>
            </a:pPr>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拒稿原因：其中一个审稿人说该文章创新性不够</a:t>
            </a:r>
            <a:endParaRPr lang="en-GB" dirty="0" smtClean="0">
              <a:solidFill>
                <a:srgbClr val="0070C0"/>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The reviewer cites three previous publications, which he says have published similar findings.</a:t>
            </a:r>
          </a:p>
          <a:p>
            <a:pPr algn="just">
              <a:buNone/>
            </a:pPr>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审稿人引用了</a:t>
            </a:r>
            <a:r>
              <a:rPr lang="en-US" altLang="zh-CN" dirty="0" smtClean="0">
                <a:solidFill>
                  <a:srgbClr val="0070C0"/>
                </a:solidFill>
                <a:latin typeface="Times New Roman" panose="02020603050405020304" pitchFamily="18" charset="0"/>
                <a:cs typeface="Times New Roman" panose="02020603050405020304" pitchFamily="18" charset="0"/>
              </a:rPr>
              <a:t>3</a:t>
            </a:r>
            <a:r>
              <a:rPr lang="zh-CN" altLang="en-US" dirty="0" smtClean="0">
                <a:solidFill>
                  <a:srgbClr val="0070C0"/>
                </a:solidFill>
                <a:latin typeface="Times New Roman" panose="02020603050405020304" pitchFamily="18" charset="0"/>
                <a:cs typeface="Times New Roman" panose="02020603050405020304" pitchFamily="18" charset="0"/>
              </a:rPr>
              <a:t>篇已发表的文章来说明别人已经发表过相似的研究</a:t>
            </a:r>
            <a:endParaRPr lang="en-GB" altLang="zh-CN" dirty="0" smtClean="0">
              <a:solidFill>
                <a:srgbClr val="0070C0"/>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The author disagrees with this reviewer. What should the author do?</a:t>
            </a:r>
          </a:p>
          <a:p>
            <a:pPr algn="just">
              <a:buNone/>
            </a:pPr>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作者不同意审稿人的观点，该怎么做？</a:t>
            </a:r>
            <a:endParaRPr lang="en-GB" dirty="0" smtClean="0">
              <a:solidFill>
                <a:srgbClr val="0070C0"/>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 real example of an appeal</a:t>
            </a:r>
          </a:p>
        </p:txBody>
      </p:sp>
      <p:sp>
        <p:nvSpPr>
          <p:cNvPr id="7" name="Rectangle 6"/>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14286414"/>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1"/>
          </p:nvPr>
        </p:nvSpPr>
        <p:spPr>
          <a:xfrm>
            <a:off x="522000" y="1268760"/>
            <a:ext cx="8136000" cy="4860000"/>
          </a:xfrm>
        </p:spPr>
        <p:txBody>
          <a:bodyPr/>
          <a:lstStyle/>
          <a:p>
            <a:r>
              <a:rPr lang="en-GB" sz="2200" dirty="0">
                <a:solidFill>
                  <a:schemeClr val="tx1"/>
                </a:solidFill>
                <a:latin typeface="Times New Roman" panose="02020603050405020304" pitchFamily="18" charset="0"/>
                <a:cs typeface="Times New Roman" panose="02020603050405020304" pitchFamily="18" charset="0"/>
              </a:rPr>
              <a:t>The author </a:t>
            </a:r>
            <a:r>
              <a:rPr lang="en-GB" sz="2200" dirty="0" smtClean="0">
                <a:solidFill>
                  <a:schemeClr val="tx1"/>
                </a:solidFill>
                <a:latin typeface="Times New Roman" panose="02020603050405020304" pitchFamily="18" charset="0"/>
                <a:cs typeface="Times New Roman" panose="02020603050405020304" pitchFamily="18" charset="0"/>
              </a:rPr>
              <a:t> should concentrate on the facts</a:t>
            </a:r>
          </a:p>
          <a:p>
            <a:pPr>
              <a:buNone/>
            </a:pPr>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作者应该关注事实</a:t>
            </a:r>
            <a:endParaRPr lang="en-GB" dirty="0" smtClean="0">
              <a:solidFill>
                <a:srgbClr val="0070C0"/>
              </a:solidFill>
              <a:latin typeface="Times New Roman" panose="02020603050405020304" pitchFamily="18" charset="0"/>
              <a:cs typeface="Times New Roman" panose="02020603050405020304" pitchFamily="18" charset="0"/>
            </a:endParaRPr>
          </a:p>
          <a:p>
            <a:r>
              <a:rPr lang="en-GB" sz="2200" dirty="0" smtClean="0">
                <a:solidFill>
                  <a:schemeClr val="tx1"/>
                </a:solidFill>
                <a:latin typeface="Times New Roman" panose="02020603050405020304" pitchFamily="18" charset="0"/>
                <a:cs typeface="Times New Roman" panose="02020603050405020304" pitchFamily="18" charset="0"/>
              </a:rPr>
              <a:t>The author should explain that the </a:t>
            </a:r>
            <a:r>
              <a:rPr lang="en-GB" sz="2200" dirty="0">
                <a:solidFill>
                  <a:schemeClr val="tx1"/>
                </a:solidFill>
                <a:latin typeface="Times New Roman" panose="02020603050405020304" pitchFamily="18" charset="0"/>
                <a:cs typeface="Times New Roman" panose="02020603050405020304" pitchFamily="18" charset="0"/>
              </a:rPr>
              <a:t>reviewer has misinterpreted the findings of the previous </a:t>
            </a:r>
            <a:r>
              <a:rPr lang="en-GB" sz="2200" dirty="0" smtClean="0">
                <a:solidFill>
                  <a:schemeClr val="tx1"/>
                </a:solidFill>
                <a:latin typeface="Times New Roman" panose="02020603050405020304" pitchFamily="18" charset="0"/>
                <a:cs typeface="Times New Roman" panose="02020603050405020304" pitchFamily="18" charset="0"/>
              </a:rPr>
              <a:t>papers if that is the case</a:t>
            </a:r>
            <a:endParaRPr lang="en-GB" sz="2200" dirty="0">
              <a:solidFill>
                <a:schemeClr val="tx1"/>
              </a:solidFill>
              <a:latin typeface="Times New Roman" panose="02020603050405020304" pitchFamily="18" charset="0"/>
              <a:cs typeface="Times New Roman" panose="02020603050405020304" pitchFamily="18" charset="0"/>
            </a:endParaRPr>
          </a:p>
          <a:p>
            <a:pPr>
              <a:buNone/>
            </a:pPr>
            <a:r>
              <a:rPr lang="en-GB" dirty="0">
                <a:solidFill>
                  <a:srgbClr val="0070C0"/>
                </a:solidFill>
                <a:latin typeface="Times New Roman" panose="02020603050405020304" pitchFamily="18" charset="0"/>
                <a:cs typeface="Times New Roman" panose="02020603050405020304" pitchFamily="18" charset="0"/>
              </a:rPr>
              <a:t>	</a:t>
            </a:r>
            <a:r>
              <a:rPr lang="zh-CN" altLang="en-US" dirty="0">
                <a:solidFill>
                  <a:srgbClr val="0070C0"/>
                </a:solidFill>
                <a:latin typeface="Times New Roman" panose="02020603050405020304" pitchFamily="18" charset="0"/>
                <a:cs typeface="Times New Roman" panose="02020603050405020304" pitchFamily="18" charset="0"/>
              </a:rPr>
              <a:t>该作者进行申诉，说明审稿人对已发表文章中的结果理解有误，与该文章并无直接联系</a:t>
            </a:r>
            <a:endParaRPr lang="en-GB" dirty="0">
              <a:solidFill>
                <a:srgbClr val="0070C0"/>
              </a:solidFill>
              <a:latin typeface="Times New Roman" panose="02020603050405020304" pitchFamily="18" charset="0"/>
              <a:cs typeface="Times New Roman" panose="02020603050405020304" pitchFamily="18" charset="0"/>
            </a:endParaRPr>
          </a:p>
          <a:p>
            <a:r>
              <a:rPr lang="en-GB" sz="2200" dirty="0">
                <a:solidFill>
                  <a:schemeClr val="tx1"/>
                </a:solidFill>
                <a:latin typeface="Times New Roman" panose="02020603050405020304" pitchFamily="18" charset="0"/>
                <a:cs typeface="Times New Roman" panose="02020603050405020304" pitchFamily="18" charset="0"/>
              </a:rPr>
              <a:t>The author </a:t>
            </a:r>
            <a:r>
              <a:rPr lang="en-GB" sz="2200" dirty="0" smtClean="0">
                <a:solidFill>
                  <a:schemeClr val="tx1"/>
                </a:solidFill>
                <a:latin typeface="Times New Roman" panose="02020603050405020304" pitchFamily="18" charset="0"/>
                <a:cs typeface="Times New Roman" panose="02020603050405020304" pitchFamily="18" charset="0"/>
              </a:rPr>
              <a:t>should explain the </a:t>
            </a:r>
            <a:r>
              <a:rPr lang="en-GB" sz="2200" dirty="0">
                <a:solidFill>
                  <a:schemeClr val="tx1"/>
                </a:solidFill>
                <a:latin typeface="Times New Roman" panose="02020603050405020304" pitchFamily="18" charset="0"/>
                <a:cs typeface="Times New Roman" panose="02020603050405020304" pitchFamily="18" charset="0"/>
              </a:rPr>
              <a:t>actual findings of each of the </a:t>
            </a:r>
            <a:r>
              <a:rPr lang="en-GB" sz="2200" dirty="0" smtClean="0">
                <a:solidFill>
                  <a:schemeClr val="tx1"/>
                </a:solidFill>
                <a:latin typeface="Times New Roman" panose="02020603050405020304" pitchFamily="18" charset="0"/>
                <a:cs typeface="Times New Roman" panose="02020603050405020304" pitchFamily="18" charset="0"/>
              </a:rPr>
              <a:t>previous publications and what is new about their study.</a:t>
            </a:r>
            <a:endParaRPr lang="en-GB" sz="2200" dirty="0">
              <a:solidFill>
                <a:schemeClr val="tx1"/>
              </a:solidFill>
              <a:latin typeface="Times New Roman" panose="02020603050405020304" pitchFamily="18" charset="0"/>
              <a:cs typeface="Times New Roman" panose="02020603050405020304" pitchFamily="18" charset="0"/>
            </a:endParaRPr>
          </a:p>
          <a:p>
            <a:pPr>
              <a:buNone/>
            </a:pPr>
            <a:r>
              <a:rPr lang="en-GB" dirty="0">
                <a:solidFill>
                  <a:srgbClr val="0070C0"/>
                </a:solidFill>
                <a:latin typeface="Times New Roman" panose="02020603050405020304" pitchFamily="18" charset="0"/>
                <a:cs typeface="Times New Roman" panose="02020603050405020304" pitchFamily="18" charset="0"/>
              </a:rPr>
              <a:t>	</a:t>
            </a:r>
            <a:r>
              <a:rPr lang="zh-CN" altLang="en-US" dirty="0">
                <a:solidFill>
                  <a:srgbClr val="0070C0"/>
                </a:solidFill>
                <a:latin typeface="Times New Roman" panose="02020603050405020304" pitchFamily="18" charset="0"/>
                <a:cs typeface="Times New Roman" panose="02020603050405020304" pitchFamily="18" charset="0"/>
              </a:rPr>
              <a:t>作者详细解释了那</a:t>
            </a:r>
            <a:r>
              <a:rPr lang="en-US" altLang="zh-CN" dirty="0">
                <a:solidFill>
                  <a:srgbClr val="0070C0"/>
                </a:solidFill>
                <a:latin typeface="Times New Roman" panose="02020603050405020304" pitchFamily="18" charset="0"/>
                <a:cs typeface="Times New Roman" panose="02020603050405020304" pitchFamily="18" charset="0"/>
              </a:rPr>
              <a:t>3</a:t>
            </a:r>
            <a:r>
              <a:rPr lang="zh-CN" altLang="en-US" dirty="0">
                <a:solidFill>
                  <a:srgbClr val="0070C0"/>
                </a:solidFill>
                <a:latin typeface="Times New Roman" panose="02020603050405020304" pitchFamily="18" charset="0"/>
                <a:cs typeface="Times New Roman" panose="02020603050405020304" pitchFamily="18" charset="0"/>
              </a:rPr>
              <a:t>篇文章的实际研究结果</a:t>
            </a:r>
            <a:endParaRPr lang="en-GB" dirty="0">
              <a:solidFill>
                <a:srgbClr val="0070C0"/>
              </a:solidFill>
              <a:latin typeface="Times New Roman" panose="02020603050405020304" pitchFamily="18" charset="0"/>
              <a:cs typeface="Times New Roman" panose="02020603050405020304" pitchFamily="18" charset="0"/>
            </a:endParaRPr>
          </a:p>
          <a:p>
            <a:r>
              <a:rPr lang="en-GB" sz="2200" dirty="0" smtClean="0">
                <a:solidFill>
                  <a:schemeClr val="tx1"/>
                </a:solidFill>
                <a:latin typeface="Times New Roman" panose="02020603050405020304" pitchFamily="18" charset="0"/>
                <a:cs typeface="Times New Roman" panose="02020603050405020304" pitchFamily="18" charset="0"/>
              </a:rPr>
              <a:t>In this case he </a:t>
            </a:r>
            <a:r>
              <a:rPr lang="en-GB" sz="2200" dirty="0">
                <a:solidFill>
                  <a:schemeClr val="tx1"/>
                </a:solidFill>
                <a:latin typeface="Times New Roman" panose="02020603050405020304" pitchFamily="18" charset="0"/>
                <a:cs typeface="Times New Roman" panose="02020603050405020304" pitchFamily="18" charset="0"/>
              </a:rPr>
              <a:t>editor reads the </a:t>
            </a:r>
            <a:r>
              <a:rPr lang="en-GB" sz="2200" dirty="0" smtClean="0">
                <a:solidFill>
                  <a:schemeClr val="tx1"/>
                </a:solidFill>
                <a:latin typeface="Times New Roman" panose="02020603050405020304" pitchFamily="18" charset="0"/>
                <a:cs typeface="Times New Roman" panose="02020603050405020304" pitchFamily="18" charset="0"/>
              </a:rPr>
              <a:t>articles and </a:t>
            </a:r>
            <a:r>
              <a:rPr lang="en-GB" sz="2200" dirty="0">
                <a:solidFill>
                  <a:schemeClr val="tx1"/>
                </a:solidFill>
                <a:latin typeface="Times New Roman" panose="02020603050405020304" pitchFamily="18" charset="0"/>
                <a:cs typeface="Times New Roman" panose="02020603050405020304" pitchFamily="18" charset="0"/>
              </a:rPr>
              <a:t>finds that the author is correct.</a:t>
            </a:r>
          </a:p>
          <a:p>
            <a:pPr>
              <a:buNone/>
            </a:pPr>
            <a:r>
              <a:rPr lang="en-GB" dirty="0">
                <a:solidFill>
                  <a:srgbClr val="0070C0"/>
                </a:solidFill>
                <a:latin typeface="Times New Roman" panose="02020603050405020304" pitchFamily="18" charset="0"/>
                <a:cs typeface="Times New Roman" panose="02020603050405020304" pitchFamily="18" charset="0"/>
              </a:rPr>
              <a:t>	</a:t>
            </a:r>
            <a:r>
              <a:rPr lang="zh-CN" altLang="en-US" dirty="0">
                <a:solidFill>
                  <a:srgbClr val="0070C0"/>
                </a:solidFill>
                <a:latin typeface="Times New Roman" panose="02020603050405020304" pitchFamily="18" charset="0"/>
                <a:cs typeface="Times New Roman" panose="02020603050405020304" pitchFamily="18" charset="0"/>
              </a:rPr>
              <a:t>编辑仔细阅读那</a:t>
            </a:r>
            <a:r>
              <a:rPr lang="en-US" altLang="zh-CN" dirty="0">
                <a:solidFill>
                  <a:srgbClr val="0070C0"/>
                </a:solidFill>
                <a:latin typeface="Times New Roman" panose="02020603050405020304" pitchFamily="18" charset="0"/>
                <a:cs typeface="Times New Roman" panose="02020603050405020304" pitchFamily="18" charset="0"/>
              </a:rPr>
              <a:t>3</a:t>
            </a:r>
            <a:r>
              <a:rPr lang="zh-CN" altLang="en-US" dirty="0">
                <a:solidFill>
                  <a:srgbClr val="0070C0"/>
                </a:solidFill>
                <a:latin typeface="Times New Roman" panose="02020603050405020304" pitchFamily="18" charset="0"/>
                <a:cs typeface="Times New Roman" panose="02020603050405020304" pitchFamily="18" charset="0"/>
              </a:rPr>
              <a:t>篇文章，认为作者是正确的</a:t>
            </a:r>
            <a:endParaRPr lang="en-GB" dirty="0">
              <a:solidFill>
                <a:srgbClr val="0070C0"/>
              </a:solidFill>
              <a:latin typeface="Times New Roman" panose="02020603050405020304" pitchFamily="18" charset="0"/>
              <a:cs typeface="Times New Roman" panose="02020603050405020304" pitchFamily="18" charset="0"/>
            </a:endParaRPr>
          </a:p>
          <a:p>
            <a:r>
              <a:rPr lang="en-GB" sz="2200" dirty="0">
                <a:solidFill>
                  <a:schemeClr val="tx1"/>
                </a:solidFill>
                <a:latin typeface="Times New Roman" panose="02020603050405020304" pitchFamily="18" charset="0"/>
                <a:cs typeface="Times New Roman" panose="02020603050405020304" pitchFamily="18" charset="0"/>
              </a:rPr>
              <a:t>The paper was ultimately published after revisions and re-review.</a:t>
            </a:r>
          </a:p>
          <a:p>
            <a:pPr>
              <a:buNone/>
            </a:pPr>
            <a:r>
              <a:rPr lang="en-GB" dirty="0">
                <a:solidFill>
                  <a:srgbClr val="0070C0"/>
                </a:solidFill>
                <a:latin typeface="Times New Roman" panose="02020603050405020304" pitchFamily="18" charset="0"/>
                <a:cs typeface="Times New Roman" panose="02020603050405020304" pitchFamily="18" charset="0"/>
              </a:rPr>
              <a:t>	</a:t>
            </a:r>
            <a:r>
              <a:rPr lang="zh-CN" altLang="en-US" dirty="0">
                <a:solidFill>
                  <a:srgbClr val="0070C0"/>
                </a:solidFill>
                <a:latin typeface="Times New Roman" panose="02020603050405020304" pitchFamily="18" charset="0"/>
                <a:cs typeface="Times New Roman" panose="02020603050405020304" pitchFamily="18" charset="0"/>
              </a:rPr>
              <a:t>在修改和重新审稿之后该文章最终被接收</a:t>
            </a:r>
            <a:endParaRPr lang="en-GB" dirty="0">
              <a:solidFill>
                <a:srgbClr val="0070C0"/>
              </a:solidFill>
              <a:latin typeface="Times New Roman" panose="02020603050405020304" pitchFamily="18" charset="0"/>
              <a:cs typeface="Times New Roman" panose="02020603050405020304" pitchFamily="18" charset="0"/>
            </a:endParaRPr>
          </a:p>
          <a:p>
            <a:endParaRPr lang="en-GB" sz="22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 real example of an appeal</a:t>
            </a:r>
          </a:p>
        </p:txBody>
      </p:sp>
    </p:spTree>
    <p:extLst>
      <p:ext uri="{BB962C8B-B14F-4D97-AF65-F5344CB8AC3E}">
        <p14:creationId xmlns:p14="http://schemas.microsoft.com/office/powerpoint/2010/main" xmlns="" val="2389046068"/>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60882"/>
            <a:ext cx="8155238" cy="332399"/>
          </a:xfrm>
        </p:spPr>
        <p:txBody>
          <a:bodyPr/>
          <a:lstStyle/>
          <a:p>
            <a:r>
              <a:rPr lang="zh-CN" altLang="en-US" sz="2400" dirty="0">
                <a:solidFill>
                  <a:srgbClr val="0070C0"/>
                </a:solidFill>
                <a:latin typeface="Times New Roman" panose="02020603050405020304" pitchFamily="18" charset="0"/>
                <a:cs typeface="Times New Roman" panose="02020603050405020304" pitchFamily="18" charset="0"/>
              </a:rPr>
              <a:t>论文发表的规范与技巧</a:t>
            </a:r>
            <a:endParaRPr lang="en-GB" sz="2400" dirty="0">
              <a:solidFill>
                <a:srgbClr val="0070C0"/>
              </a:solidFill>
              <a:latin typeface="Times New Roman" panose="02020603050405020304" pitchFamily="18" charset="0"/>
              <a:cs typeface="Times New Roman" panose="02020603050405020304" pitchFamily="18" charset="0"/>
            </a:endParaRPr>
          </a:p>
        </p:txBody>
      </p:sp>
      <p:pic>
        <p:nvPicPr>
          <p:cNvPr id="5" name="Picture 6" descr="S:\BMC_Editoral\Publishing_Services\Images\iStockPhoto_images\Clinician online.jpg"/>
          <p:cNvPicPr>
            <a:picLocks noChangeAspect="1" noChangeArrowheads="1"/>
          </p:cNvPicPr>
          <p:nvPr/>
        </p:nvPicPr>
        <p:blipFill>
          <a:blip r:embed="rId3" cstate="email"/>
          <a:stretch>
            <a:fillRect/>
          </a:stretch>
        </p:blipFill>
        <p:spPr bwMode="auto">
          <a:xfrm>
            <a:off x="467544" y="4997713"/>
            <a:ext cx="2072727" cy="1440000"/>
          </a:xfrm>
          <a:prstGeom prst="rect">
            <a:avLst/>
          </a:prstGeom>
          <a:noFill/>
          <a:ln w="9525">
            <a:noFill/>
            <a:miter lim="800000"/>
            <a:headEnd/>
            <a:tailEnd/>
          </a:ln>
        </p:spPr>
      </p:pic>
      <p:sp>
        <p:nvSpPr>
          <p:cNvPr id="8" name="Content Placeholder 2"/>
          <p:cNvSpPr txBox="1">
            <a:spLocks/>
          </p:cNvSpPr>
          <p:nvPr/>
        </p:nvSpPr>
        <p:spPr bwMode="auto">
          <a:xfrm>
            <a:off x="1362730" y="1052736"/>
            <a:ext cx="6809670" cy="3096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rmAutofit lnSpcReduction="10000"/>
          </a:bodyPr>
          <a:lstStyle/>
          <a:p>
            <a:pPr marL="0" marR="0" lvl="0" indent="0" algn="l" defTabSz="914400" rtl="0" eaLnBrk="1" fontAlgn="base" latinLnBrk="0" hangingPunct="1">
              <a:lnSpc>
                <a:spcPct val="100000"/>
              </a:lnSpc>
              <a:spcBef>
                <a:spcPts val="600"/>
              </a:spcBef>
              <a:spcAft>
                <a:spcPct val="0"/>
              </a:spcAft>
              <a:buClr>
                <a:srgbClr val="005BB9"/>
              </a:buClr>
              <a:buSzPct val="100000"/>
              <a:buFont typeface="Arial" charset="0"/>
              <a:buNone/>
              <a:tabLst/>
              <a:defRPr/>
            </a:pPr>
            <a:endParaRPr kumimoji="0" lang="en-GB" sz="18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lvl="5" indent="-285750" fontAlgn="base">
              <a:lnSpc>
                <a:spcPct val="110000"/>
              </a:lnSpc>
              <a:spcBef>
                <a:spcPts val="600"/>
              </a:spcBef>
              <a:spcAft>
                <a:spcPct val="0"/>
              </a:spcAft>
              <a:buClr>
                <a:schemeClr val="accent2"/>
              </a:buClr>
              <a:buSzPct val="120000"/>
              <a:buFont typeface="Arial" panose="020B0604020202020204" pitchFamily="34" charset="0"/>
              <a:buChar char="•"/>
              <a:defRPr/>
            </a:pPr>
            <a:r>
              <a:rPr lang="en-GB" sz="2200" b="1" kern="0" dirty="0">
                <a:latin typeface="Times New Roman" panose="02020603050405020304" pitchFamily="18" charset="0"/>
                <a:ea typeface="微软雅黑" pitchFamily="34" charset="-122"/>
                <a:cs typeface="Times New Roman" panose="02020603050405020304" pitchFamily="18" charset="0"/>
              </a:rPr>
              <a:t>Manuscript preparation</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GB" sz="2200" b="1" i="0" u="none" strike="noStrike" kern="0" cap="none" spc="0" normalizeH="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a:latin typeface="Times New Roman" panose="02020603050405020304" pitchFamily="18" charset="0"/>
                <a:ea typeface="微软雅黑" pitchFamily="34" charset="-122"/>
                <a:cs typeface="Times New Roman" panose="02020603050405020304" pitchFamily="18" charset="0"/>
              </a:rPr>
              <a:t>Choose the right journal </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lang="en-GB" sz="2200" b="1" kern="0" dirty="0" smtClean="0">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lang="en-GB" sz="2200" b="1" kern="0" dirty="0">
                <a:latin typeface="Times New Roman" panose="02020603050405020304" pitchFamily="18" charset="0"/>
                <a:ea typeface="微软雅黑" pitchFamily="34" charset="-122"/>
                <a:cs typeface="Times New Roman" panose="02020603050405020304" pitchFamily="18" charset="0"/>
              </a:rPr>
              <a:t>Peer review</a:t>
            </a: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endParaRPr kumimoji="0" lang="en-US" altLang="zh-CN" sz="2200" b="1" i="0" u="none" strike="noStrike" kern="0" cap="none" spc="0" normalizeH="0" baseline="0" noProof="0" dirty="0" smtClean="0">
              <a:ln>
                <a:noFill/>
              </a:ln>
              <a:solidFill>
                <a:schemeClr val="tx1"/>
              </a:solidFill>
              <a:effectLst/>
              <a:uLnTx/>
              <a:uFillTx/>
              <a:latin typeface="Times New Roman" panose="02020603050405020304" pitchFamily="18" charset="0"/>
              <a:ea typeface="微软雅黑" pitchFamily="34" charset="-122"/>
              <a:cs typeface="Times New Roman" panose="02020603050405020304" pitchFamily="18" charset="0"/>
            </a:endParaRPr>
          </a:p>
          <a:p>
            <a:pPr marL="828000" marR="0" lvl="5" indent="-285750" algn="l" defTabSz="914400" rtl="0" eaLnBrk="1" fontAlgn="base" latinLnBrk="0" hangingPunct="1">
              <a:lnSpc>
                <a:spcPct val="100000"/>
              </a:lnSpc>
              <a:spcBef>
                <a:spcPts val="600"/>
              </a:spcBef>
              <a:spcAft>
                <a:spcPct val="0"/>
              </a:spcAft>
              <a:buClr>
                <a:schemeClr val="accent2"/>
              </a:buClr>
              <a:buSzPct val="120000"/>
              <a:buFont typeface="Arial" panose="020B0604020202020204" pitchFamily="34" charset="0"/>
              <a:buChar char="•"/>
              <a:tabLst/>
              <a:defRPr/>
            </a:pPr>
            <a:r>
              <a:rPr kumimoji="0" lang="en-US" altLang="zh-CN" sz="2200" b="1" i="0" u="none" strike="noStrike" kern="0" cap="none" spc="0" normalizeH="0" baseline="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P</a:t>
            </a:r>
            <a:r>
              <a:rPr kumimoji="0" lang="en-GB" sz="2200" b="1" i="0" u="none" strike="noStrike" kern="0" cap="none" spc="0" normalizeH="0" baseline="0" noProof="0" dirty="0" err="1"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ublication</a:t>
            </a:r>
            <a:r>
              <a:rPr kumimoji="0" lang="en-GB" sz="2200" b="1" i="0" u="none" strike="noStrike" kern="0" cap="none" spc="0" normalizeH="0" baseline="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rPr>
              <a:t> ethics</a:t>
            </a:r>
            <a:endParaRPr kumimoji="0" lang="en-GB" sz="2200" b="0" i="0" u="none" strike="noStrike" kern="0" cap="none" spc="0" normalizeH="0" baseline="0" noProof="0" dirty="0" smtClean="0">
              <a:ln>
                <a:noFill/>
              </a:ln>
              <a:solidFill>
                <a:srgbClr val="FF0000"/>
              </a:solidFill>
              <a:effectLst/>
              <a:uLnTx/>
              <a:uFillTx/>
              <a:latin typeface="Times New Roman" panose="02020603050405020304" pitchFamily="18" charset="0"/>
              <a:ea typeface="微软雅黑" pitchFamily="34" charset="-122"/>
              <a:cs typeface="Times New Roman" panose="02020603050405020304" pitchFamily="18" charset="0"/>
            </a:endParaRPr>
          </a:p>
        </p:txBody>
      </p:sp>
      <p:pic>
        <p:nvPicPr>
          <p:cNvPr id="7" name="Picture 8" descr="http://desdaughter.files.wordpress.com/2013/09/bmc.jpg"/>
          <p:cNvPicPr>
            <a:picLocks noChangeAspect="1" noChangeArrowheads="1"/>
          </p:cNvPicPr>
          <p:nvPr/>
        </p:nvPicPr>
        <p:blipFill>
          <a:blip r:embed="rId4" cstate="print"/>
          <a:srcRect/>
          <a:stretch>
            <a:fillRect/>
          </a:stretch>
        </p:blipFill>
        <p:spPr bwMode="auto">
          <a:xfrm>
            <a:off x="2676779" y="4997713"/>
            <a:ext cx="1535181" cy="1440000"/>
          </a:xfrm>
          <a:prstGeom prst="rect">
            <a:avLst/>
          </a:prstGeom>
          <a:noFill/>
          <a:ln w="9525">
            <a:noFill/>
            <a:miter lim="800000"/>
            <a:headEnd/>
            <a:tailEnd/>
          </a:ln>
        </p:spPr>
      </p:pic>
      <p:pic>
        <p:nvPicPr>
          <p:cNvPr id="1026" name="Picture 2" descr="ScientificReview.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0737" r="23528"/>
          <a:stretch/>
        </p:blipFill>
        <p:spPr bwMode="auto">
          <a:xfrm>
            <a:off x="4557612" y="5025978"/>
            <a:ext cx="1670572" cy="14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7"/>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2195" t="17565" r="77627" b="66271"/>
          <a:stretch/>
        </p:blipFill>
        <p:spPr bwMode="auto">
          <a:xfrm>
            <a:off x="6804248" y="5025978"/>
            <a:ext cx="1612801" cy="144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94086820"/>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550964" y="1340768"/>
            <a:ext cx="8269508" cy="48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Autofit/>
          </a:bodyPr>
          <a:lst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lang="de-DE" sz="1800" baseline="0">
                <a:solidFill>
                  <a:schemeClr val="tx2"/>
                </a:solidFill>
                <a:latin typeface="Calibri"/>
                <a:ea typeface="微软雅黑" pitchFamily="34" charset="-122"/>
                <a:cs typeface="ヒラギノ角ゴ Pro W3" pitchFamily="-65" charset="-128"/>
              </a:defRPr>
            </a:lvl1pPr>
            <a:lvl2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ヒラギノ角ゴ Pro W3" charset="-128"/>
                <a:cs typeface="ヒラギノ角ゴ Pro W3" charset="0"/>
              </a:defRPr>
            </a:lvl2pPr>
            <a:lvl3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ＭＳ Ｐゴシック" charset="0"/>
                <a:cs typeface="Geneva" charset="-128"/>
              </a:defRPr>
            </a:lvl3pPr>
            <a:lvl4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Geneva" charset="-128"/>
                <a:cs typeface="Geneva" charset="0"/>
              </a:defRPr>
            </a:lvl4pPr>
            <a:lvl5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Geneva" charset="-128"/>
                <a:cs typeface="Geneva" charset="0"/>
              </a:defRPr>
            </a:lvl5pPr>
            <a:lvl6pPr marL="13985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6pPr>
            <a:lvl7pPr marL="18557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7pPr>
            <a:lvl8pPr marL="23129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8pPr>
            <a:lvl9pPr marL="27701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9pPr>
          </a:lstStyle>
          <a:p>
            <a:pPr algn="just"/>
            <a:r>
              <a:rPr lang="en-GB" sz="2200" dirty="0" smtClean="0">
                <a:solidFill>
                  <a:schemeClr val="tx1"/>
                </a:solidFill>
                <a:latin typeface="Times New Roman" panose="02020603050405020304" pitchFamily="18" charset="0"/>
                <a:cs typeface="Times New Roman" panose="02020603050405020304" pitchFamily="18" charset="0"/>
              </a:rPr>
              <a:t>“A set of common rules among authors, editors, reviewers and  publishers to protect integrity of the scientific record”.</a:t>
            </a:r>
          </a:p>
          <a:p>
            <a:pPr algn="just"/>
            <a:r>
              <a:rPr lang="en-GB" sz="2200" dirty="0" smtClean="0">
                <a:solidFill>
                  <a:schemeClr val="tx1"/>
                </a:solidFill>
                <a:latin typeface="Times New Roman" panose="02020603050405020304" pitchFamily="18" charset="0"/>
                <a:cs typeface="Times New Roman" panose="02020603050405020304" pitchFamily="18" charset="0"/>
              </a:rPr>
              <a:t>Charlotte Haug, previous Vice Chair COPE.</a:t>
            </a:r>
          </a:p>
          <a:p>
            <a:pPr algn="just"/>
            <a:r>
              <a:rPr lang="zh-CN" altLang="en-US" dirty="0" smtClean="0">
                <a:solidFill>
                  <a:srgbClr val="0070C0"/>
                </a:solidFill>
                <a:latin typeface="Times New Roman" panose="02020603050405020304" pitchFamily="18" charset="0"/>
                <a:cs typeface="Times New Roman" panose="02020603050405020304" pitchFamily="18" charset="0"/>
              </a:rPr>
              <a:t>出版伦理是作者、编辑、审稿人和出版社共同遵循以保护科学记录诚信的通用规则。</a:t>
            </a: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All parties responsible. Authors, reviewers, editors but responsibility rests on authors. </a:t>
            </a:r>
          </a:p>
          <a:p>
            <a:pPr algn="just"/>
            <a:r>
              <a:rPr lang="zh-CN" altLang="en-US" dirty="0" smtClean="0">
                <a:solidFill>
                  <a:srgbClr val="0070C0"/>
                </a:solidFill>
                <a:latin typeface="Times New Roman" panose="02020603050405020304" pitchFamily="18" charset="0"/>
                <a:cs typeface="Times New Roman" panose="02020603050405020304" pitchFamily="18" charset="0"/>
              </a:rPr>
              <a:t>所有人都应负责，作者责任尤其大。</a:t>
            </a:r>
            <a:endParaRPr lang="en-GB" sz="22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Readers can trust the articles they read and make informed decisions</a:t>
            </a:r>
          </a:p>
          <a:p>
            <a:pPr marL="285750" indent="-285750" algn="just"/>
            <a:r>
              <a:rPr lang="zh-CN" altLang="en-US" dirty="0" smtClean="0">
                <a:solidFill>
                  <a:srgbClr val="0070C0"/>
                </a:solidFill>
                <a:latin typeface="Times New Roman" panose="02020603050405020304" pitchFamily="18" charset="0"/>
                <a:cs typeface="Times New Roman" panose="02020603050405020304" pitchFamily="18" charset="0"/>
              </a:rPr>
              <a:t>读者可信任所读的文章，并作出判断。</a:t>
            </a:r>
            <a:endParaRPr lang="en-GB" dirty="0" smtClean="0">
              <a:solidFill>
                <a:srgbClr val="0070C0"/>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 </a:t>
            </a:r>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12"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Publication Ethics</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4150649163"/>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550965" y="1340768"/>
            <a:ext cx="4911844" cy="460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noAutofit/>
          </a:bodyPr>
          <a:lstStyle>
            <a:lvl1pPr marL="0" marR="0" indent="0" algn="l" defTabSz="914400" rtl="0" eaLnBrk="1" fontAlgn="base" latinLnBrk="0" hangingPunct="1">
              <a:lnSpc>
                <a:spcPts val="2200"/>
              </a:lnSpc>
              <a:spcBef>
                <a:spcPts val="900"/>
              </a:spcBef>
              <a:spcAft>
                <a:spcPct val="0"/>
              </a:spcAft>
              <a:buClr>
                <a:srgbClr val="005BB9"/>
              </a:buClr>
              <a:buSzPct val="100000"/>
              <a:buFont typeface="Arial" charset="0"/>
              <a:buNone/>
              <a:tabLst/>
              <a:defRPr lang="de-DE" sz="1800" baseline="0">
                <a:solidFill>
                  <a:schemeClr val="tx2"/>
                </a:solidFill>
                <a:latin typeface="Calibri"/>
                <a:ea typeface="微软雅黑" pitchFamily="34" charset="-122"/>
                <a:cs typeface="ヒラギノ角ゴ Pro W3" pitchFamily="-65" charset="-128"/>
              </a:defRPr>
            </a:lvl1pPr>
            <a:lvl2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ヒラギノ角ゴ Pro W3" charset="-128"/>
                <a:cs typeface="ヒラギノ角ゴ Pro W3" charset="0"/>
              </a:defRPr>
            </a:lvl2pPr>
            <a:lvl3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ＭＳ Ｐゴシック" charset="0"/>
                <a:cs typeface="Geneva" charset="-128"/>
              </a:defRPr>
            </a:lvl3pPr>
            <a:lvl4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Geneva" charset="-128"/>
                <a:cs typeface="Geneva" charset="0"/>
              </a:defRPr>
            </a:lvl4pPr>
            <a:lvl5pPr marL="0" indent="0" algn="l" rtl="0" eaLnBrk="1" fontAlgn="base" hangingPunct="1">
              <a:lnSpc>
                <a:spcPts val="2200"/>
              </a:lnSpc>
              <a:spcBef>
                <a:spcPts val="900"/>
              </a:spcBef>
              <a:spcAft>
                <a:spcPct val="0"/>
              </a:spcAft>
              <a:buClr>
                <a:srgbClr val="005BB9"/>
              </a:buClr>
              <a:buSzPct val="100000"/>
              <a:buFont typeface="Arial" charset="0"/>
              <a:buNone/>
              <a:defRPr lang="de-DE" sz="1800">
                <a:solidFill>
                  <a:schemeClr val="tx2"/>
                </a:solidFill>
                <a:latin typeface="Calibri"/>
                <a:ea typeface="Geneva" charset="-128"/>
                <a:cs typeface="Geneva" charset="0"/>
              </a:defRPr>
            </a:lvl5pPr>
            <a:lvl6pPr marL="13985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6pPr>
            <a:lvl7pPr marL="18557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7pPr>
            <a:lvl8pPr marL="23129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8pPr>
            <a:lvl9pPr marL="2770188" indent="-174625" algn="l" rtl="0" eaLnBrk="1" fontAlgn="base" hangingPunct="1">
              <a:lnSpc>
                <a:spcPct val="120000"/>
              </a:lnSpc>
              <a:spcBef>
                <a:spcPct val="40000"/>
              </a:spcBef>
              <a:spcAft>
                <a:spcPct val="0"/>
              </a:spcAft>
              <a:buClr>
                <a:schemeClr val="accent2"/>
              </a:buClr>
              <a:buSzPct val="120000"/>
              <a:buFont typeface="Times" charset="0"/>
              <a:buChar char="•"/>
              <a:defRPr sz="1600">
                <a:solidFill>
                  <a:schemeClr val="tx2"/>
                </a:solidFill>
                <a:latin typeface="+mn-lt"/>
                <a:ea typeface="ヒラギノ角ゴ Pro W3" charset="-128"/>
              </a:defRPr>
            </a:lvl9pPr>
          </a:lstStyle>
          <a:p>
            <a:pPr algn="just"/>
            <a:r>
              <a:rPr lang="zh-CN" altLang="en-US" sz="2000" dirty="0" smtClean="0">
                <a:solidFill>
                  <a:schemeClr val="tx1"/>
                </a:solidFill>
                <a:latin typeface="Times New Roman" panose="02020603050405020304" pitchFamily="18" charset="0"/>
                <a:cs typeface="Times New Roman" panose="02020603050405020304" pitchFamily="18" charset="0"/>
              </a:rPr>
              <a:t>“科研不端行为是一个全球性的问题。但是，当中国科研人员的学术不端成为全球新闻头条的时候，中国科学界整体声誉受损的程度要比其他国家发生类似事情时更严重。这显然不公平，但也说明中国更需要解决科研不端的问题。”</a:t>
            </a:r>
            <a:endParaRPr lang="en-US" altLang="zh-CN" sz="2000" dirty="0" smtClean="0">
              <a:solidFill>
                <a:schemeClr val="tx1"/>
              </a:solidFill>
              <a:latin typeface="Times New Roman" panose="02020603050405020304" pitchFamily="18" charset="0"/>
              <a:cs typeface="Times New Roman" panose="02020603050405020304" pitchFamily="18" charset="0"/>
            </a:endParaRPr>
          </a:p>
          <a:p>
            <a:pPr algn="just"/>
            <a:endParaRPr lang="en-US" sz="2000" dirty="0">
              <a:solidFill>
                <a:schemeClr val="tx1"/>
              </a:solidFill>
              <a:latin typeface="Times New Roman" panose="02020603050405020304" pitchFamily="18" charset="0"/>
              <a:cs typeface="Times New Roman" panose="02020603050405020304" pitchFamily="18" charset="0"/>
            </a:endParaRPr>
          </a:p>
          <a:p>
            <a:r>
              <a:rPr lang="zh-CN" altLang="en-US" sz="2000" dirty="0" smtClean="0">
                <a:solidFill>
                  <a:schemeClr val="tx1"/>
                </a:solidFill>
                <a:latin typeface="Times New Roman" panose="02020603050405020304" pitchFamily="18" charset="0"/>
                <a:cs typeface="Times New Roman" panose="02020603050405020304" pitchFamily="18" charset="0"/>
              </a:rPr>
              <a:t>“医生需要发表文章才能晋升职称，而中国临床医生的工作量可能会多到让西方医生都惊讶的程度。”</a:t>
            </a:r>
            <a:endParaRPr lang="en-US" altLang="zh-CN" sz="2000" dirty="0" smtClean="0">
              <a:solidFill>
                <a:schemeClr val="tx1"/>
              </a:solidFill>
              <a:latin typeface="Times New Roman" panose="02020603050405020304" pitchFamily="18" charset="0"/>
              <a:cs typeface="Times New Roman" panose="02020603050405020304" pitchFamily="18" charset="0"/>
            </a:endParaRPr>
          </a:p>
          <a:p>
            <a:endParaRPr lang="en-US" sz="2000" dirty="0">
              <a:solidFill>
                <a:schemeClr val="tx1"/>
              </a:solidFill>
              <a:latin typeface="Times New Roman" panose="02020603050405020304" pitchFamily="18" charset="0"/>
              <a:cs typeface="Times New Roman" panose="02020603050405020304" pitchFamily="18" charset="0"/>
            </a:endParaRPr>
          </a:p>
          <a:p>
            <a:r>
              <a:rPr lang="zh-CN" altLang="en-US" sz="2000" dirty="0" smtClean="0">
                <a:solidFill>
                  <a:schemeClr val="tx1"/>
                </a:solidFill>
                <a:latin typeface="Times New Roman" panose="02020603050405020304" pitchFamily="18" charset="0"/>
                <a:cs typeface="Times New Roman" panose="02020603050405020304" pitchFamily="18" charset="0"/>
              </a:rPr>
              <a:t>“有</a:t>
            </a:r>
            <a:r>
              <a:rPr lang="en-US" altLang="zh-CN" sz="2000" dirty="0" smtClean="0">
                <a:solidFill>
                  <a:schemeClr val="tx1"/>
                </a:solidFill>
                <a:latin typeface="Times New Roman" panose="02020603050405020304" pitchFamily="18" charset="0"/>
                <a:cs typeface="Times New Roman" panose="02020603050405020304" pitchFamily="18" charset="0"/>
              </a:rPr>
              <a:t>91%</a:t>
            </a:r>
            <a:r>
              <a:rPr lang="zh-CN" altLang="en-US" sz="2000" dirty="0" smtClean="0">
                <a:solidFill>
                  <a:schemeClr val="tx1"/>
                </a:solidFill>
                <a:latin typeface="Times New Roman" panose="02020603050405020304" pitchFamily="18" charset="0"/>
                <a:cs typeface="Times New Roman" panose="02020603050405020304" pitchFamily="18" charset="0"/>
              </a:rPr>
              <a:t>的人认为中国的科研机构应该在发现，防范和惩罚不端行为方面加大力度。”</a:t>
            </a:r>
            <a:endParaRPr lang="en-GB" sz="2000" dirty="0" smtClean="0">
              <a:solidFill>
                <a:schemeClr val="tx1"/>
              </a:solidFill>
              <a:latin typeface="Times New Roman" panose="02020603050405020304" pitchFamily="18" charset="0"/>
              <a:cs typeface="Times New Roman" panose="02020603050405020304" pitchFamily="18" charset="0"/>
            </a:endParaRPr>
          </a:p>
          <a:p>
            <a:pPr algn="just"/>
            <a:endParaRPr lang="en-GB" sz="2200" dirty="0" smtClean="0">
              <a:solidFill>
                <a:schemeClr val="tx1"/>
              </a:solidFill>
              <a:latin typeface="Times New Roman" panose="02020603050405020304" pitchFamily="18" charset="0"/>
              <a:cs typeface="Times New Roman" panose="02020603050405020304" pitchFamily="18" charset="0"/>
            </a:endParaRPr>
          </a:p>
          <a:p>
            <a:pPr algn="r"/>
            <a:r>
              <a:rPr lang="en-US" altLang="zh-CN" sz="2200" b="1" dirty="0">
                <a:solidFill>
                  <a:srgbClr val="0070C0"/>
                </a:solidFill>
                <a:latin typeface="Times New Roman" panose="02020603050405020304" pitchFamily="18" charset="0"/>
                <a:cs typeface="Times New Roman" panose="02020603050405020304" pitchFamily="18" charset="0"/>
              </a:rPr>
              <a:t>——</a:t>
            </a:r>
            <a:r>
              <a:rPr lang="zh-CN" altLang="en-US" sz="2200" b="1" dirty="0">
                <a:solidFill>
                  <a:srgbClr val="0070C0"/>
                </a:solidFill>
                <a:latin typeface="Times New Roman" panose="02020603050405020304" pitchFamily="18" charset="0"/>
                <a:cs typeface="Times New Roman" panose="02020603050405020304" pitchFamily="18" charset="0"/>
              </a:rPr>
              <a:t>转型中的中国科研</a:t>
            </a:r>
            <a:endParaRPr lang="en-US" altLang="zh-CN" sz="2200" b="1" dirty="0">
              <a:solidFill>
                <a:srgbClr val="0070C0"/>
              </a:solidFill>
              <a:latin typeface="Times New Roman" panose="02020603050405020304" pitchFamily="18" charset="0"/>
              <a:cs typeface="Times New Roman" panose="02020603050405020304" pitchFamily="18" charset="0"/>
            </a:endParaRPr>
          </a:p>
          <a:p>
            <a:pPr algn="r"/>
            <a:r>
              <a:rPr lang="en-US" altLang="zh-CN" sz="2200" b="1" dirty="0">
                <a:solidFill>
                  <a:srgbClr val="0070C0"/>
                </a:solidFill>
                <a:latin typeface="Times New Roman" panose="02020603050405020304" pitchFamily="18" charset="0"/>
                <a:cs typeface="Times New Roman" panose="02020603050405020304" pitchFamily="18" charset="0"/>
              </a:rPr>
              <a:t>《</a:t>
            </a:r>
            <a:r>
              <a:rPr lang="zh-CN" altLang="en-US" sz="2200" b="1" dirty="0">
                <a:solidFill>
                  <a:srgbClr val="0070C0"/>
                </a:solidFill>
                <a:latin typeface="Times New Roman" panose="02020603050405020304" pitchFamily="18" charset="0"/>
                <a:cs typeface="Times New Roman" panose="02020603050405020304" pitchFamily="18" charset="0"/>
              </a:rPr>
              <a:t>自然出版集团白皮书</a:t>
            </a:r>
            <a:r>
              <a:rPr lang="en-US" altLang="zh-CN" sz="2200" b="1" dirty="0" smtClean="0">
                <a:solidFill>
                  <a:srgbClr val="0070C0"/>
                </a:solidFill>
                <a:latin typeface="Times New Roman" panose="02020603050405020304" pitchFamily="18" charset="0"/>
                <a:cs typeface="Times New Roman" panose="02020603050405020304" pitchFamily="18" charset="0"/>
              </a:rPr>
              <a:t>》</a:t>
            </a:r>
            <a:endParaRPr lang="en-GB" sz="2200" dirty="0" smtClean="0">
              <a:solidFill>
                <a:schemeClr val="tx1"/>
              </a:solidFill>
              <a:latin typeface="Times New Roman" panose="02020603050405020304" pitchFamily="18" charset="0"/>
              <a:cs typeface="Times New Roman" panose="02020603050405020304" pitchFamily="18" charset="0"/>
            </a:endParaRPr>
          </a:p>
        </p:txBody>
      </p:sp>
      <p:sp>
        <p:nvSpPr>
          <p:cNvPr id="12"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Publication Ethics</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pic>
        <p:nvPicPr>
          <p:cNvPr id="1030" name="Picture 6" descr="http://data.useit.com.cn/useitdata/forum/201511/27/135719wlf1o2y1144yn04v.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80112" y="1052736"/>
            <a:ext cx="3462132" cy="48965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7709828"/>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522000" y="980728"/>
            <a:ext cx="8136000" cy="5256584"/>
          </a:xfrm>
        </p:spPr>
        <p:txBody>
          <a:bodyPr>
            <a:noAutofit/>
          </a:bodyPr>
          <a:lstStyle/>
          <a:p>
            <a:pPr marL="3429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Plagiarism </a:t>
            </a:r>
            <a:r>
              <a:rPr lang="zh-CN" altLang="en-US" dirty="0" smtClean="0">
                <a:solidFill>
                  <a:srgbClr val="0070C0"/>
                </a:solidFill>
                <a:latin typeface="Times New Roman" panose="02020603050405020304" pitchFamily="18" charset="0"/>
                <a:cs typeface="Times New Roman" panose="02020603050405020304" pitchFamily="18" charset="0"/>
              </a:rPr>
              <a:t>抄袭</a:t>
            </a:r>
            <a:endParaRPr lang="en-GB" sz="2200" dirty="0" smtClean="0">
              <a:solidFill>
                <a:srgbClr val="0070C0"/>
              </a:solidFill>
              <a:latin typeface="Times New Roman" panose="02020603050405020304" pitchFamily="18" charset="0"/>
              <a:cs typeface="Times New Roman" panose="02020603050405020304" pitchFamily="18" charset="0"/>
            </a:endParaRPr>
          </a:p>
          <a:p>
            <a:pPr marL="3429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Duplicate submission/publication </a:t>
            </a:r>
            <a:r>
              <a:rPr lang="zh-CN" altLang="en-US" dirty="0" smtClean="0">
                <a:solidFill>
                  <a:srgbClr val="0070C0"/>
                </a:solidFill>
                <a:latin typeface="Times New Roman" panose="02020603050405020304" pitchFamily="18" charset="0"/>
                <a:cs typeface="Times New Roman" panose="02020603050405020304" pitchFamily="18" charset="0"/>
              </a:rPr>
              <a:t>一稿多投、重复发表</a:t>
            </a:r>
            <a:endParaRPr lang="en-GB" sz="2200" dirty="0" smtClean="0">
              <a:solidFill>
                <a:srgbClr val="0070C0"/>
              </a:solidFill>
              <a:latin typeface="Times New Roman" panose="02020603050405020304" pitchFamily="18" charset="0"/>
              <a:cs typeface="Times New Roman" panose="02020603050405020304" pitchFamily="18" charset="0"/>
            </a:endParaRPr>
          </a:p>
          <a:p>
            <a:pPr marL="3429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Undeclared competing interests </a:t>
            </a:r>
            <a:r>
              <a:rPr lang="zh-CN" altLang="en-US" dirty="0" smtClean="0">
                <a:solidFill>
                  <a:srgbClr val="0070C0"/>
                </a:solidFill>
                <a:latin typeface="Times New Roman" panose="02020603050405020304" pitchFamily="18" charset="0"/>
                <a:cs typeface="Times New Roman" panose="02020603050405020304" pitchFamily="18" charset="0"/>
              </a:rPr>
              <a:t>未注明竞争关系</a:t>
            </a:r>
            <a:endParaRPr lang="en-GB" sz="2200" dirty="0" smtClean="0">
              <a:solidFill>
                <a:srgbClr val="0070C0"/>
              </a:solidFill>
              <a:latin typeface="Times New Roman" panose="02020603050405020304" pitchFamily="18" charset="0"/>
              <a:cs typeface="Times New Roman" panose="02020603050405020304" pitchFamily="18" charset="0"/>
            </a:endParaRPr>
          </a:p>
          <a:p>
            <a:pPr marL="3429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Image manipulation </a:t>
            </a:r>
            <a:r>
              <a:rPr lang="zh-CN" altLang="en-US" dirty="0" smtClean="0">
                <a:solidFill>
                  <a:srgbClr val="0070C0"/>
                </a:solidFill>
                <a:latin typeface="Times New Roman" panose="02020603050405020304" pitchFamily="18" charset="0"/>
                <a:cs typeface="Times New Roman" panose="02020603050405020304" pitchFamily="18" charset="0"/>
              </a:rPr>
              <a:t>篡改图片</a:t>
            </a:r>
            <a:endParaRPr lang="en-GB" sz="2200" dirty="0" smtClean="0">
              <a:solidFill>
                <a:srgbClr val="0070C0"/>
              </a:solidFill>
              <a:latin typeface="Times New Roman" panose="02020603050405020304" pitchFamily="18" charset="0"/>
              <a:cs typeface="Times New Roman" panose="02020603050405020304" pitchFamily="18" charset="0"/>
            </a:endParaRPr>
          </a:p>
          <a:p>
            <a:pPr marL="3429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Authorship issues </a:t>
            </a:r>
            <a:r>
              <a:rPr lang="zh-CN" altLang="en-US" dirty="0" smtClean="0">
                <a:solidFill>
                  <a:srgbClr val="0070C0"/>
                </a:solidFill>
                <a:latin typeface="Times New Roman" panose="02020603050405020304" pitchFamily="18" charset="0"/>
                <a:cs typeface="Times New Roman" panose="02020603050405020304" pitchFamily="18" charset="0"/>
              </a:rPr>
              <a:t>著作权问题（添加无关作者</a:t>
            </a:r>
            <a:r>
              <a:rPr lang="en-US" altLang="zh-CN" dirty="0" smtClean="0">
                <a:solidFill>
                  <a:srgbClr val="0070C0"/>
                </a:solidFill>
                <a:latin typeface="Times New Roman" panose="02020603050405020304" pitchFamily="18" charset="0"/>
                <a:cs typeface="Times New Roman" panose="02020603050405020304" pitchFamily="18" charset="0"/>
              </a:rPr>
              <a:t>/</a:t>
            </a:r>
            <a:r>
              <a:rPr lang="zh-CN" altLang="en-US" dirty="0" smtClean="0">
                <a:solidFill>
                  <a:srgbClr val="0070C0"/>
                </a:solidFill>
                <a:latin typeface="Times New Roman" panose="02020603050405020304" pitchFamily="18" charset="0"/>
                <a:cs typeface="Times New Roman" panose="02020603050405020304" pitchFamily="18" charset="0"/>
              </a:rPr>
              <a:t>遗漏对文章有贡献的作者</a:t>
            </a:r>
            <a:r>
              <a:rPr lang="zh-CN" altLang="en-US" dirty="0">
                <a:solidFill>
                  <a:srgbClr val="0070C0"/>
                </a:solidFill>
                <a:latin typeface="Times New Roman" panose="02020603050405020304" pitchFamily="18" charset="0"/>
                <a:cs typeface="Times New Roman" panose="02020603050405020304" pitchFamily="18" charset="0"/>
              </a:rPr>
              <a:t>）</a:t>
            </a:r>
            <a:endParaRPr lang="en-GB" sz="2200" dirty="0" smtClean="0">
              <a:solidFill>
                <a:srgbClr val="0070C0"/>
              </a:solidFill>
              <a:latin typeface="Times New Roman" panose="02020603050405020304" pitchFamily="18" charset="0"/>
              <a:cs typeface="Times New Roman" panose="02020603050405020304" pitchFamily="18" charset="0"/>
            </a:endParaRPr>
          </a:p>
          <a:p>
            <a:pPr marL="342900" indent="-342900">
              <a:lnSpc>
                <a:spcPct val="100000"/>
              </a:lnSpc>
              <a:buFont typeface="Arial" panose="020B0604020202020204" pitchFamily="34" charset="0"/>
              <a:buChar char="•"/>
            </a:pPr>
            <a:endParaRPr lang="en-GB" sz="2200" dirty="0">
              <a:solidFill>
                <a:schemeClr val="tx1"/>
              </a:solidFill>
              <a:latin typeface="Times New Roman" panose="02020603050405020304" pitchFamily="18" charset="0"/>
              <a:cs typeface="Times New Roman" panose="02020603050405020304" pitchFamily="18" charset="0"/>
            </a:endParaRPr>
          </a:p>
          <a:p>
            <a:pPr marL="342900" lvl="4"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Review </a:t>
            </a:r>
            <a:r>
              <a:rPr lang="en-GB" sz="2200" dirty="0">
                <a:solidFill>
                  <a:schemeClr val="tx1"/>
                </a:solidFill>
                <a:latin typeface="Times New Roman" panose="02020603050405020304" pitchFamily="18" charset="0"/>
                <a:cs typeface="Times New Roman" panose="02020603050405020304" pitchFamily="18" charset="0"/>
              </a:rPr>
              <a:t>of 2,047 </a:t>
            </a:r>
            <a:r>
              <a:rPr lang="en-GB" sz="2200" dirty="0" smtClean="0">
                <a:solidFill>
                  <a:schemeClr val="tx1"/>
                </a:solidFill>
                <a:latin typeface="Times New Roman" panose="02020603050405020304" pitchFamily="18" charset="0"/>
                <a:cs typeface="Times New Roman" panose="02020603050405020304" pitchFamily="18" charset="0"/>
              </a:rPr>
              <a:t>retractions </a:t>
            </a:r>
            <a:r>
              <a:rPr lang="en-GB" sz="2200" dirty="0">
                <a:solidFill>
                  <a:schemeClr val="tx1"/>
                </a:solidFill>
                <a:latin typeface="Times New Roman" panose="02020603050405020304" pitchFamily="18" charset="0"/>
                <a:cs typeface="Times New Roman" panose="02020603050405020304" pitchFamily="18" charset="0"/>
              </a:rPr>
              <a:t>indexed in </a:t>
            </a:r>
            <a:r>
              <a:rPr lang="en-GB" sz="2200" dirty="0" smtClean="0">
                <a:solidFill>
                  <a:schemeClr val="tx1"/>
                </a:solidFill>
                <a:latin typeface="Times New Roman" panose="02020603050405020304" pitchFamily="18" charset="0"/>
                <a:cs typeface="Times New Roman" panose="02020603050405020304" pitchFamily="18" charset="0"/>
              </a:rPr>
              <a:t>PubMed (Fang et al. 2012) </a:t>
            </a:r>
            <a:endParaRPr lang="en-GB" sz="2200" dirty="0">
              <a:solidFill>
                <a:schemeClr val="tx1"/>
              </a:solidFill>
              <a:latin typeface="Times New Roman" panose="02020603050405020304" pitchFamily="18" charset="0"/>
              <a:cs typeface="Times New Roman" panose="02020603050405020304" pitchFamily="18" charset="0"/>
            </a:endParaRPr>
          </a:p>
          <a:p>
            <a:pPr marL="896938"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67.4</a:t>
            </a:r>
            <a:r>
              <a:rPr lang="en-GB" sz="2200" dirty="0">
                <a:solidFill>
                  <a:schemeClr val="tx1"/>
                </a:solidFill>
                <a:latin typeface="Times New Roman" panose="02020603050405020304" pitchFamily="18" charset="0"/>
                <a:cs typeface="Times New Roman" panose="02020603050405020304" pitchFamily="18" charset="0"/>
              </a:rPr>
              <a:t>% of retractions due to misconduct </a:t>
            </a:r>
            <a:endParaRPr lang="en-GB" sz="2200" dirty="0" smtClean="0">
              <a:solidFill>
                <a:schemeClr val="tx1"/>
              </a:solidFill>
              <a:latin typeface="Times New Roman" panose="02020603050405020304" pitchFamily="18" charset="0"/>
              <a:cs typeface="Times New Roman" panose="02020603050405020304" pitchFamily="18" charset="0"/>
            </a:endParaRPr>
          </a:p>
          <a:p>
            <a:pPr marL="896938" indent="-342900">
              <a:lnSpc>
                <a:spcPct val="100000"/>
              </a:lnSpc>
            </a:pPr>
            <a:r>
              <a:rPr lang="en-GB" dirty="0" smtClean="0">
                <a:solidFill>
                  <a:srgbClr val="0070C0"/>
                </a:solidFill>
                <a:latin typeface="Times New Roman" panose="02020603050405020304" pitchFamily="18" charset="0"/>
                <a:cs typeface="Times New Roman" panose="02020603050405020304" pitchFamily="18" charset="0"/>
              </a:rPr>
              <a:t>	</a:t>
            </a:r>
            <a:r>
              <a:rPr lang="en-US" altLang="zh-CN" dirty="0" err="1" smtClean="0">
                <a:solidFill>
                  <a:srgbClr val="0070C0"/>
                </a:solidFill>
                <a:latin typeface="Times New Roman" panose="02020603050405020304" pitchFamily="18" charset="0"/>
                <a:cs typeface="Times New Roman" panose="02020603050405020304" pitchFamily="18" charset="0"/>
              </a:rPr>
              <a:t>PubMed</a:t>
            </a:r>
            <a:r>
              <a:rPr lang="en-US" altLang="zh-CN" dirty="0" smtClean="0">
                <a:solidFill>
                  <a:srgbClr val="0070C0"/>
                </a:solidFill>
                <a:latin typeface="Times New Roman" panose="02020603050405020304" pitchFamily="18" charset="0"/>
                <a:cs typeface="Times New Roman" panose="02020603050405020304" pitchFamily="18" charset="0"/>
              </a:rPr>
              <a:t> 2047</a:t>
            </a:r>
            <a:r>
              <a:rPr lang="zh-CN" altLang="en-US" dirty="0" smtClean="0">
                <a:solidFill>
                  <a:srgbClr val="0070C0"/>
                </a:solidFill>
                <a:latin typeface="Times New Roman" panose="02020603050405020304" pitchFamily="18" charset="0"/>
                <a:cs typeface="Times New Roman" panose="02020603050405020304" pitchFamily="18" charset="0"/>
              </a:rPr>
              <a:t>篇被撤回文章中，</a:t>
            </a:r>
            <a:r>
              <a:rPr lang="en-US" altLang="zh-CN" dirty="0" smtClean="0">
                <a:solidFill>
                  <a:srgbClr val="0070C0"/>
                </a:solidFill>
                <a:latin typeface="Times New Roman" panose="02020603050405020304" pitchFamily="18" charset="0"/>
                <a:cs typeface="Times New Roman" panose="02020603050405020304" pitchFamily="18" charset="0"/>
              </a:rPr>
              <a:t>67.4%</a:t>
            </a:r>
            <a:r>
              <a:rPr lang="zh-CN" altLang="en-US" dirty="0" smtClean="0">
                <a:solidFill>
                  <a:srgbClr val="0070C0"/>
                </a:solidFill>
                <a:latin typeface="Times New Roman" panose="02020603050405020304" pitchFamily="18" charset="0"/>
                <a:cs typeface="Times New Roman" panose="02020603050405020304" pitchFamily="18" charset="0"/>
              </a:rPr>
              <a:t>由于学术不端</a:t>
            </a:r>
            <a:endParaRPr lang="en-GB" dirty="0" smtClean="0">
              <a:solidFill>
                <a:srgbClr val="0070C0"/>
              </a:solidFill>
              <a:latin typeface="Times New Roman" panose="02020603050405020304" pitchFamily="18" charset="0"/>
              <a:cs typeface="Times New Roman" panose="02020603050405020304" pitchFamily="18" charset="0"/>
            </a:endParaRPr>
          </a:p>
          <a:p>
            <a:pPr marL="1524000"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Fraud 43.3% </a:t>
            </a:r>
            <a:r>
              <a:rPr lang="zh-CN" altLang="en-US" dirty="0" smtClean="0">
                <a:solidFill>
                  <a:srgbClr val="0070C0"/>
                </a:solidFill>
                <a:latin typeface="Times New Roman" panose="02020603050405020304" pitchFamily="18" charset="0"/>
                <a:cs typeface="Times New Roman" panose="02020603050405020304" pitchFamily="18" charset="0"/>
              </a:rPr>
              <a:t>造假</a:t>
            </a:r>
            <a:endParaRPr lang="en-GB" sz="2200" dirty="0" smtClean="0">
              <a:solidFill>
                <a:srgbClr val="0070C0"/>
              </a:solidFill>
              <a:latin typeface="Times New Roman" panose="02020603050405020304" pitchFamily="18" charset="0"/>
              <a:cs typeface="Times New Roman" panose="02020603050405020304" pitchFamily="18" charset="0"/>
            </a:endParaRPr>
          </a:p>
          <a:p>
            <a:pPr marL="1519238" lvl="5"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Duplicate </a:t>
            </a:r>
            <a:r>
              <a:rPr lang="en-GB" sz="2200" dirty="0">
                <a:solidFill>
                  <a:schemeClr val="tx1"/>
                </a:solidFill>
                <a:latin typeface="Times New Roman" panose="02020603050405020304" pitchFamily="18" charset="0"/>
                <a:cs typeface="Times New Roman" panose="02020603050405020304" pitchFamily="18" charset="0"/>
              </a:rPr>
              <a:t>publication </a:t>
            </a:r>
            <a:r>
              <a:rPr lang="en-GB" sz="2200" dirty="0" smtClean="0">
                <a:solidFill>
                  <a:schemeClr val="tx1"/>
                </a:solidFill>
                <a:latin typeface="Times New Roman" panose="02020603050405020304" pitchFamily="18" charset="0"/>
                <a:cs typeface="Times New Roman" panose="02020603050405020304" pitchFamily="18" charset="0"/>
              </a:rPr>
              <a:t>14.2</a:t>
            </a:r>
            <a:r>
              <a:rPr lang="en-GB" sz="2400" dirty="0" smtClean="0">
                <a:solidFill>
                  <a:schemeClr val="tx1"/>
                </a:solidFill>
                <a:latin typeface="Times New Roman" panose="02020603050405020304" pitchFamily="18" charset="0"/>
                <a:ea typeface="微软雅黑" pitchFamily="34" charset="-122"/>
                <a:cs typeface="Times New Roman" panose="02020603050405020304" pitchFamily="18" charset="0"/>
              </a:rPr>
              <a:t>%</a:t>
            </a:r>
            <a:r>
              <a:rPr lang="en-GB"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重复发表</a:t>
            </a:r>
            <a:endParaRPr lang="en-GB" sz="22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1519238" lvl="5" indent="-342900">
              <a:lnSpc>
                <a:spcPct val="100000"/>
              </a:lnSpc>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Plagiarism 9.8%  </a:t>
            </a:r>
            <a:r>
              <a:rPr lang="zh-CN" altLang="en-US" sz="1800" dirty="0" smtClean="0">
                <a:solidFill>
                  <a:srgbClr val="0070C0"/>
                </a:solidFill>
                <a:latin typeface="Times New Roman" panose="02020603050405020304" pitchFamily="18" charset="0"/>
                <a:ea typeface="微软雅黑" pitchFamily="34" charset="-122"/>
                <a:cs typeface="Times New Roman" panose="02020603050405020304" pitchFamily="18" charset="0"/>
              </a:rPr>
              <a:t>抄袭</a:t>
            </a:r>
            <a:endParaRPr lang="en-GB" sz="2200" dirty="0">
              <a:solidFill>
                <a:srgbClr val="0070C0"/>
              </a:solidFill>
              <a:latin typeface="Times New Roman" panose="02020603050405020304" pitchFamily="18" charset="0"/>
              <a:ea typeface="微软雅黑" pitchFamily="34" charset="-122"/>
              <a:cs typeface="Times New Roman" panose="02020603050405020304" pitchFamily="18" charset="0"/>
            </a:endParaRPr>
          </a:p>
        </p:txBody>
      </p:sp>
      <p:sp>
        <p:nvSpPr>
          <p:cNvPr id="4" name="Rectangle 3"/>
          <p:cNvSpPr/>
          <p:nvPr/>
        </p:nvSpPr>
        <p:spPr>
          <a:xfrm>
            <a:off x="5040560" y="6237312"/>
            <a:ext cx="5796136" cy="523220"/>
          </a:xfrm>
          <a:prstGeom prst="rect">
            <a:avLst/>
          </a:prstGeom>
        </p:spPr>
        <p:txBody>
          <a:bodyPr wrap="square">
            <a:spAutoFit/>
          </a:bodyPr>
          <a:lstStyle/>
          <a:p>
            <a:r>
              <a:rPr lang="en-GB" sz="1400" dirty="0" smtClean="0">
                <a:latin typeface="Times New Roman" panose="02020603050405020304" pitchFamily="18" charset="0"/>
                <a:cs typeface="Times New Roman" panose="02020603050405020304" pitchFamily="18" charset="0"/>
              </a:rPr>
              <a:t>Fang </a:t>
            </a:r>
            <a:r>
              <a:rPr lang="en-GB" sz="1400" dirty="0">
                <a:latin typeface="Times New Roman" panose="02020603050405020304" pitchFamily="18" charset="0"/>
                <a:cs typeface="Times New Roman" panose="02020603050405020304" pitchFamily="18" charset="0"/>
              </a:rPr>
              <a:t>F, Steen R, </a:t>
            </a:r>
            <a:r>
              <a:rPr lang="en-GB" sz="1400" dirty="0" err="1">
                <a:latin typeface="Times New Roman" panose="02020603050405020304" pitchFamily="18" charset="0"/>
                <a:cs typeface="Times New Roman" panose="02020603050405020304" pitchFamily="18" charset="0"/>
              </a:rPr>
              <a:t>Casadevall</a:t>
            </a:r>
            <a:r>
              <a:rPr lang="en-GB" sz="1400" dirty="0">
                <a:latin typeface="Times New Roman" panose="02020603050405020304" pitchFamily="18" charset="0"/>
                <a:cs typeface="Times New Roman" panose="02020603050405020304" pitchFamily="18" charset="0"/>
              </a:rPr>
              <a:t> A. </a:t>
            </a:r>
            <a:r>
              <a:rPr lang="en-GB" sz="1400" i="1" dirty="0">
                <a:latin typeface="Times New Roman" panose="02020603050405020304" pitchFamily="18" charset="0"/>
                <a:cs typeface="Times New Roman" panose="02020603050405020304" pitchFamily="18" charset="0"/>
              </a:rPr>
              <a:t>PNAS.</a:t>
            </a:r>
            <a:r>
              <a:rPr lang="en-GB" sz="1400" dirty="0">
                <a:latin typeface="Times New Roman" panose="02020603050405020304" pitchFamily="18" charset="0"/>
                <a:cs typeface="Times New Roman" panose="02020603050405020304" pitchFamily="18" charset="0"/>
              </a:rPr>
              <a:t> 2012 </a:t>
            </a:r>
            <a:r>
              <a:rPr lang="en-GB" sz="1400" dirty="0" smtClean="0">
                <a:latin typeface="Times New Roman" panose="02020603050405020304" pitchFamily="18" charset="0"/>
                <a:cs typeface="Times New Roman" panose="02020603050405020304" pitchFamily="18" charset="0"/>
              </a:rPr>
              <a:t>109:42</a:t>
            </a:r>
          </a:p>
          <a:p>
            <a:r>
              <a:rPr lang="en-GB" sz="1400" dirty="0">
                <a:latin typeface="Times New Roman" panose="02020603050405020304" pitchFamily="18" charset="0"/>
                <a:cs typeface="Times New Roman" panose="02020603050405020304" pitchFamily="18" charset="0"/>
                <a:hlinkClick r:id="rId2"/>
              </a:rPr>
              <a:t>http://</a:t>
            </a:r>
            <a:r>
              <a:rPr lang="en-GB" sz="1400" dirty="0" smtClean="0">
                <a:latin typeface="Times New Roman" panose="02020603050405020304" pitchFamily="18" charset="0"/>
                <a:cs typeface="Times New Roman" panose="02020603050405020304" pitchFamily="18" charset="0"/>
                <a:hlinkClick r:id="rId2"/>
              </a:rPr>
              <a:t>www.pnas.org/content/109/42/17028.abstract</a:t>
            </a:r>
            <a:r>
              <a:rPr lang="en-GB" sz="1400" dirty="0" smtClean="0">
                <a:latin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Publication Ethics Issues</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2667143089"/>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522000" y="1052736"/>
            <a:ext cx="8136000" cy="4879975"/>
          </a:xfrm>
        </p:spPr>
        <p:txBody>
          <a:bodyPr/>
          <a:lstStyle/>
          <a:p>
            <a:endParaRPr lang="en-GB" sz="2200" dirty="0" smtClean="0">
              <a:solidFill>
                <a:schemeClr val="tx1"/>
              </a:solidFill>
              <a:latin typeface="Times New Roman" panose="02020603050405020304" pitchFamily="18" charset="0"/>
              <a:cs typeface="Times New Roman" panose="02020603050405020304" pitchFamily="18" charset="0"/>
            </a:endParaRPr>
          </a:p>
          <a:p>
            <a:r>
              <a:rPr lang="en-GB" sz="2200" dirty="0" smtClean="0">
                <a:solidFill>
                  <a:schemeClr val="tx1"/>
                </a:solidFill>
                <a:latin typeface="Times New Roman" panose="02020603050405020304" pitchFamily="18" charset="0"/>
                <a:cs typeface="Times New Roman" panose="02020603050405020304" pitchFamily="18" charset="0"/>
              </a:rPr>
              <a:t>Definition: Duplication </a:t>
            </a:r>
            <a:r>
              <a:rPr lang="en-GB" sz="2200" dirty="0">
                <a:solidFill>
                  <a:schemeClr val="tx1"/>
                </a:solidFill>
                <a:latin typeface="Times New Roman" panose="02020603050405020304" pitchFamily="18" charset="0"/>
                <a:cs typeface="Times New Roman" panose="02020603050405020304" pitchFamily="18" charset="0"/>
              </a:rPr>
              <a:t>of text (or figures) from </a:t>
            </a:r>
            <a:r>
              <a:rPr lang="en-GB" sz="2200" u="sng" dirty="0">
                <a:solidFill>
                  <a:schemeClr val="tx1"/>
                </a:solidFill>
                <a:latin typeface="Times New Roman" panose="02020603050405020304" pitchFamily="18" charset="0"/>
                <a:cs typeface="Times New Roman" panose="02020603050405020304" pitchFamily="18" charset="0"/>
              </a:rPr>
              <a:t>someone else’s work</a:t>
            </a:r>
          </a:p>
          <a:p>
            <a:endParaRPr lang="en-GB" sz="2200" dirty="0">
              <a:solidFill>
                <a:schemeClr val="tx1"/>
              </a:solidFill>
              <a:latin typeface="Times New Roman" panose="02020603050405020304" pitchFamily="18" charset="0"/>
              <a:cs typeface="Times New Roman" panose="02020603050405020304" pitchFamily="18" charset="0"/>
            </a:endParaRPr>
          </a:p>
          <a:p>
            <a:r>
              <a:rPr lang="en-GB" sz="2200" dirty="0" smtClean="0">
                <a:solidFill>
                  <a:schemeClr val="tx1"/>
                </a:solidFill>
                <a:latin typeface="Times New Roman" panose="02020603050405020304" pitchFamily="18" charset="0"/>
                <a:cs typeface="Times New Roman" panose="02020603050405020304" pitchFamily="18" charset="0"/>
              </a:rPr>
              <a:t>How </a:t>
            </a:r>
            <a:r>
              <a:rPr lang="en-GB" sz="2200" dirty="0">
                <a:solidFill>
                  <a:schemeClr val="tx1"/>
                </a:solidFill>
                <a:latin typeface="Times New Roman" panose="02020603050405020304" pitchFamily="18" charset="0"/>
                <a:cs typeface="Times New Roman" panose="02020603050405020304" pitchFamily="18" charset="0"/>
              </a:rPr>
              <a:t>much overlap with someone else’s work is acceptable?</a:t>
            </a:r>
          </a:p>
          <a:p>
            <a:endParaRPr lang="en-GB" sz="2200" dirty="0" smtClean="0">
              <a:solidFill>
                <a:schemeClr val="tx1"/>
              </a:solidFill>
              <a:latin typeface="Times New Roman" panose="02020603050405020304" pitchFamily="18" charset="0"/>
              <a:cs typeface="Times New Roman" panose="02020603050405020304" pitchFamily="18" charset="0"/>
            </a:endParaRPr>
          </a:p>
          <a:p>
            <a:r>
              <a:rPr lang="zh-CN" altLang="en-US" dirty="0" smtClean="0">
                <a:solidFill>
                  <a:schemeClr val="accent2"/>
                </a:solidFill>
                <a:latin typeface="Times New Roman" panose="02020603050405020304" pitchFamily="18" charset="0"/>
                <a:cs typeface="Times New Roman" panose="02020603050405020304" pitchFamily="18" charset="0"/>
              </a:rPr>
              <a:t>从</a:t>
            </a:r>
            <a:r>
              <a:rPr lang="zh-CN" altLang="en-US" u="sng" dirty="0" smtClean="0">
                <a:solidFill>
                  <a:schemeClr val="accent2"/>
                </a:solidFill>
                <a:latin typeface="Times New Roman" panose="02020603050405020304" pitchFamily="18" charset="0"/>
                <a:cs typeface="Times New Roman" panose="02020603050405020304" pitchFamily="18" charset="0"/>
              </a:rPr>
              <a:t>别人的文章中</a:t>
            </a:r>
            <a:r>
              <a:rPr lang="zh-CN" altLang="en-US" dirty="0" smtClean="0">
                <a:solidFill>
                  <a:schemeClr val="accent2"/>
                </a:solidFill>
                <a:latin typeface="Times New Roman" panose="02020603050405020304" pitchFamily="18" charset="0"/>
                <a:cs typeface="Times New Roman" panose="02020603050405020304" pitchFamily="18" charset="0"/>
              </a:rPr>
              <a:t>复制</a:t>
            </a:r>
            <a:r>
              <a:rPr lang="zh-CN" altLang="en-US" b="1" dirty="0" smtClean="0">
                <a:solidFill>
                  <a:schemeClr val="accent2"/>
                </a:solidFill>
                <a:latin typeface="Times New Roman" panose="02020603050405020304" pitchFamily="18" charset="0"/>
                <a:cs typeface="Times New Roman" panose="02020603050405020304" pitchFamily="18" charset="0"/>
              </a:rPr>
              <a:t>多少</a:t>
            </a:r>
            <a:r>
              <a:rPr lang="zh-CN" altLang="en-US" dirty="0" smtClean="0">
                <a:solidFill>
                  <a:schemeClr val="accent2"/>
                </a:solidFill>
                <a:latin typeface="Times New Roman" panose="02020603050405020304" pitchFamily="18" charset="0"/>
                <a:cs typeface="Times New Roman" panose="02020603050405020304" pitchFamily="18" charset="0"/>
              </a:rPr>
              <a:t>文字和图片是被允许的？</a:t>
            </a:r>
            <a:endParaRPr lang="en-GB" dirty="0" smtClean="0">
              <a:solidFill>
                <a:schemeClr val="accent2"/>
              </a:solidFill>
              <a:latin typeface="Times New Roman" panose="02020603050405020304" pitchFamily="18" charset="0"/>
              <a:cs typeface="Times New Roman" panose="02020603050405020304" pitchFamily="18" charset="0"/>
            </a:endParaRPr>
          </a:p>
          <a:p>
            <a:endParaRPr lang="en-GB" sz="2200" dirty="0">
              <a:solidFill>
                <a:schemeClr val="tx1"/>
              </a:solidFill>
              <a:latin typeface="Times New Roman" panose="02020603050405020304" pitchFamily="18" charset="0"/>
              <a:cs typeface="Times New Roman" panose="02020603050405020304" pitchFamily="18" charset="0"/>
            </a:endParaRPr>
          </a:p>
          <a:p>
            <a:pPr marL="914400" lvl="1" indent="-457200">
              <a:buFont typeface="+mj-lt"/>
              <a:buAutoNum type="alphaUcPeriod"/>
            </a:pPr>
            <a:r>
              <a:rPr lang="en-GB" sz="2200" dirty="0" smtClean="0">
                <a:solidFill>
                  <a:schemeClr val="tx1"/>
                </a:solidFill>
                <a:latin typeface="Times New Roman" panose="02020603050405020304" pitchFamily="18" charset="0"/>
                <a:cs typeface="Times New Roman" panose="02020603050405020304" pitchFamily="18" charset="0"/>
              </a:rPr>
              <a:t>30</a:t>
            </a:r>
            <a:r>
              <a:rPr lang="en-GB" sz="2200" dirty="0">
                <a:solidFill>
                  <a:schemeClr val="tx1"/>
                </a:solidFill>
                <a:latin typeface="Times New Roman" panose="02020603050405020304" pitchFamily="18" charset="0"/>
                <a:cs typeface="Times New Roman" panose="02020603050405020304" pitchFamily="18" charset="0"/>
              </a:rPr>
              <a:t>%</a:t>
            </a:r>
          </a:p>
          <a:p>
            <a:pPr marL="914400" lvl="1" indent="-457200">
              <a:buFont typeface="+mj-lt"/>
              <a:buAutoNum type="alphaUcPeriod"/>
            </a:pPr>
            <a:r>
              <a:rPr lang="en-GB" sz="2200" dirty="0">
                <a:solidFill>
                  <a:schemeClr val="tx1"/>
                </a:solidFill>
                <a:latin typeface="Times New Roman" panose="02020603050405020304" pitchFamily="18" charset="0"/>
                <a:cs typeface="Times New Roman" panose="02020603050405020304" pitchFamily="18" charset="0"/>
              </a:rPr>
              <a:t>None</a:t>
            </a:r>
          </a:p>
          <a:p>
            <a:pPr marL="914400" lvl="1" indent="-457200">
              <a:buFont typeface="+mj-lt"/>
              <a:buAutoNum type="alphaUcPeriod"/>
            </a:pPr>
            <a:r>
              <a:rPr lang="en-GB" sz="2200" dirty="0" smtClean="0">
                <a:solidFill>
                  <a:schemeClr val="tx1"/>
                </a:solidFill>
                <a:latin typeface="Times New Roman" panose="02020603050405020304" pitchFamily="18" charset="0"/>
                <a:cs typeface="Times New Roman" panose="02020603050405020304" pitchFamily="18" charset="0"/>
              </a:rPr>
              <a:t>10%</a:t>
            </a:r>
            <a:endParaRPr lang="en-GB" sz="2200" dirty="0">
              <a:solidFill>
                <a:schemeClr val="tx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Plagiarism</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7" name="Rectangle 6"/>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16192484"/>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00" y="1268760"/>
            <a:ext cx="7772400" cy="4467200"/>
          </a:xfrm>
        </p:spPr>
        <p:txBody>
          <a:bodyPr/>
          <a:lstStyle/>
          <a:p>
            <a:pPr algn="just"/>
            <a:r>
              <a:rPr lang="en-GB" sz="2200" dirty="0" smtClean="0">
                <a:solidFill>
                  <a:schemeClr val="tx1"/>
                </a:solidFill>
                <a:latin typeface="Times New Roman" panose="02020603050405020304" pitchFamily="18" charset="0"/>
                <a:cs typeface="Times New Roman" panose="02020603050405020304" pitchFamily="18" charset="0"/>
              </a:rPr>
              <a:t>Follow COPE guidelines </a:t>
            </a:r>
            <a:r>
              <a:rPr lang="zh-CN" altLang="en-US" dirty="0" smtClean="0">
                <a:solidFill>
                  <a:schemeClr val="accent2"/>
                </a:solidFill>
                <a:latin typeface="Times New Roman" panose="02020603050405020304" pitchFamily="18" charset="0"/>
                <a:cs typeface="Times New Roman" panose="02020603050405020304" pitchFamily="18" charset="0"/>
              </a:rPr>
              <a:t>遵循</a:t>
            </a:r>
            <a:r>
              <a:rPr lang="en-US" altLang="zh-CN" dirty="0" smtClean="0">
                <a:solidFill>
                  <a:schemeClr val="accent2"/>
                </a:solidFill>
                <a:latin typeface="Times New Roman" panose="02020603050405020304" pitchFamily="18" charset="0"/>
                <a:cs typeface="Times New Roman" panose="02020603050405020304" pitchFamily="18" charset="0"/>
              </a:rPr>
              <a:t>COPE</a:t>
            </a:r>
            <a:r>
              <a:rPr lang="zh-CN" altLang="en-US" dirty="0" smtClean="0">
                <a:solidFill>
                  <a:schemeClr val="accent2"/>
                </a:solidFill>
                <a:latin typeface="Times New Roman" panose="02020603050405020304" pitchFamily="18" charset="0"/>
                <a:cs typeface="Times New Roman" panose="02020603050405020304" pitchFamily="18" charset="0"/>
              </a:rPr>
              <a:t>的规定</a:t>
            </a:r>
            <a:endParaRPr lang="en-GB" sz="2200" dirty="0" smtClean="0">
              <a:solidFill>
                <a:schemeClr val="accent2"/>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Use plagiarism detection software </a:t>
            </a:r>
            <a:r>
              <a:rPr lang="zh-CN" altLang="en-US" dirty="0" smtClean="0">
                <a:solidFill>
                  <a:schemeClr val="accent2"/>
                </a:solidFill>
                <a:latin typeface="Times New Roman" panose="02020603050405020304" pitchFamily="18" charset="0"/>
                <a:cs typeface="Times New Roman" panose="02020603050405020304" pitchFamily="18" charset="0"/>
              </a:rPr>
              <a:t>使用抄袭检查软件</a:t>
            </a:r>
            <a:endParaRPr lang="en-GB" sz="2200" dirty="0" smtClean="0">
              <a:solidFill>
                <a:schemeClr val="accent2"/>
              </a:solidFill>
              <a:latin typeface="Times New Roman" panose="02020603050405020304" pitchFamily="18" charset="0"/>
              <a:cs typeface="Times New Roman" panose="02020603050405020304" pitchFamily="18" charset="0"/>
            </a:endParaRPr>
          </a:p>
          <a:p>
            <a:pPr algn="just"/>
            <a:endParaRPr lang="en-GB" sz="2200" dirty="0">
              <a:solidFill>
                <a:schemeClr val="tx1"/>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During submission </a:t>
            </a:r>
            <a:r>
              <a:rPr lang="zh-CN" altLang="en-US" dirty="0" smtClean="0">
                <a:solidFill>
                  <a:schemeClr val="accent2"/>
                </a:solidFill>
                <a:latin typeface="Times New Roman" panose="02020603050405020304" pitchFamily="18" charset="0"/>
                <a:cs typeface="Times New Roman" panose="02020603050405020304" pitchFamily="18" charset="0"/>
              </a:rPr>
              <a:t>投稿过程中发现抄袭</a:t>
            </a:r>
            <a:endParaRPr lang="en-GB" altLang="en-US" sz="2000" dirty="0" smtClean="0">
              <a:solidFill>
                <a:schemeClr val="accent2"/>
              </a:solidFill>
              <a:latin typeface="Times New Roman" panose="02020603050405020304" pitchFamily="18" charset="0"/>
              <a:cs typeface="Times New Roman" panose="02020603050405020304" pitchFamily="18" charset="0"/>
            </a:endParaRPr>
          </a:p>
          <a:p>
            <a:pPr marL="342900" lvl="1"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Ask authors for explanation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要求作者解释</a:t>
            </a:r>
            <a:endParaRPr lang="en-GB"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marL="342900" lvl="1"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Authors may be allowed to re-write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重写</a:t>
            </a:r>
            <a:endParaRPr lang="en-GB"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marL="342900" lvl="1"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Manuscript may be </a:t>
            </a:r>
            <a:r>
              <a:rPr lang="en-GB" dirty="0" smtClean="0">
                <a:solidFill>
                  <a:srgbClr val="FF0000"/>
                </a:solidFill>
                <a:latin typeface="Times New Roman" panose="02020603050405020304" pitchFamily="18" charset="0"/>
                <a:cs typeface="Times New Roman" panose="02020603050405020304" pitchFamily="18" charset="0"/>
              </a:rPr>
              <a:t>rejected</a:t>
            </a:r>
            <a:r>
              <a:rPr lang="en-GB" dirty="0" smtClean="0">
                <a:solidFill>
                  <a:schemeClr val="tx1"/>
                </a:solidFill>
                <a:latin typeface="Times New Roman" panose="02020603050405020304" pitchFamily="18" charset="0"/>
                <a:cs typeface="Times New Roman" panose="02020603050405020304" pitchFamily="18" charset="0"/>
              </a:rPr>
              <a:t> </a:t>
            </a:r>
            <a:r>
              <a:rPr lang="zh-CN" altLang="en-US" dirty="0" smtClean="0">
                <a:solidFill>
                  <a:srgbClr val="FF0000"/>
                </a:solidFill>
                <a:latin typeface="Times New Roman" panose="02020603050405020304" pitchFamily="18" charset="0"/>
                <a:ea typeface="微软雅黑" pitchFamily="34" charset="-122"/>
                <a:cs typeface="Times New Roman" panose="02020603050405020304" pitchFamily="18" charset="0"/>
              </a:rPr>
              <a:t>拒稿</a:t>
            </a:r>
            <a:endParaRPr lang="en-GB" dirty="0" smtClean="0">
              <a:solidFill>
                <a:srgbClr val="FF0000"/>
              </a:solidFill>
              <a:latin typeface="Times New Roman" panose="02020603050405020304" pitchFamily="18" charset="0"/>
              <a:ea typeface="微软雅黑" pitchFamily="34" charset="-122"/>
              <a:cs typeface="Times New Roman" panose="02020603050405020304" pitchFamily="18" charset="0"/>
            </a:endParaRPr>
          </a:p>
          <a:p>
            <a:pPr marL="342900" lvl="1"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Editor may contact authors’ institution </a:t>
            </a:r>
            <a:r>
              <a:rPr lang="zh-CN" altLang="en-US" dirty="0" smtClean="0">
                <a:solidFill>
                  <a:schemeClr val="accent2"/>
                </a:solidFill>
                <a:latin typeface="Times New Roman" panose="02020603050405020304" pitchFamily="18" charset="0"/>
                <a:ea typeface="微软雅黑" pitchFamily="34" charset="-122"/>
                <a:cs typeface="Times New Roman" panose="02020603050405020304" pitchFamily="18" charset="0"/>
              </a:rPr>
              <a:t>报告学校</a:t>
            </a:r>
            <a:endParaRPr lang="en-GB" dirty="0" smtClean="0">
              <a:solidFill>
                <a:schemeClr val="accent2"/>
              </a:solidFill>
              <a:latin typeface="Times New Roman" panose="02020603050405020304" pitchFamily="18" charset="0"/>
              <a:ea typeface="微软雅黑" pitchFamily="34" charset="-122"/>
              <a:cs typeface="Times New Roman" panose="02020603050405020304" pitchFamily="18" charset="0"/>
            </a:endParaRPr>
          </a:p>
          <a:p>
            <a:pPr algn="just"/>
            <a:endParaRPr lang="en-GB" sz="2200" dirty="0">
              <a:solidFill>
                <a:schemeClr val="tx1"/>
              </a:solidFill>
              <a:latin typeface="Times New Roman" panose="02020603050405020304" pitchFamily="18" charset="0"/>
              <a:cs typeface="Times New Roman" panose="02020603050405020304" pitchFamily="18" charset="0"/>
            </a:endParaRPr>
          </a:p>
          <a:p>
            <a:pPr algn="just"/>
            <a:r>
              <a:rPr lang="en-GB" sz="2200" dirty="0" smtClean="0">
                <a:solidFill>
                  <a:schemeClr val="tx1"/>
                </a:solidFill>
                <a:latin typeface="Times New Roman" panose="02020603050405020304" pitchFamily="18" charset="0"/>
                <a:cs typeface="Times New Roman" panose="02020603050405020304" pitchFamily="18" charset="0"/>
              </a:rPr>
              <a:t>After publication </a:t>
            </a:r>
            <a:r>
              <a:rPr lang="zh-CN" altLang="en-US" dirty="0" smtClean="0">
                <a:solidFill>
                  <a:schemeClr val="accent2"/>
                </a:solidFill>
                <a:latin typeface="Times New Roman" panose="02020603050405020304" pitchFamily="18" charset="0"/>
                <a:cs typeface="Times New Roman" panose="02020603050405020304" pitchFamily="18" charset="0"/>
              </a:rPr>
              <a:t>发表后发现抄袭</a:t>
            </a:r>
            <a:endParaRPr lang="en-GB" sz="2200" dirty="0" smtClean="0">
              <a:solidFill>
                <a:schemeClr val="accent2"/>
              </a:solidFill>
              <a:latin typeface="Times New Roman" panose="02020603050405020304" pitchFamily="18" charset="0"/>
              <a:cs typeface="Times New Roman" panose="02020603050405020304" pitchFamily="18" charset="0"/>
            </a:endParaRPr>
          </a:p>
          <a:p>
            <a:pPr marL="342900" lvl="1"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May publish </a:t>
            </a:r>
            <a:r>
              <a:rPr lang="en-GB" dirty="0" smtClean="0">
                <a:solidFill>
                  <a:srgbClr val="FF0000"/>
                </a:solidFill>
                <a:latin typeface="Times New Roman" panose="02020603050405020304" pitchFamily="18" charset="0"/>
                <a:cs typeface="Times New Roman" panose="02020603050405020304" pitchFamily="18" charset="0"/>
              </a:rPr>
              <a:t>retraction or correction </a:t>
            </a:r>
            <a:r>
              <a:rPr lang="zh-CN" altLang="en-US" dirty="0" smtClean="0">
                <a:solidFill>
                  <a:srgbClr val="FF0000"/>
                </a:solidFill>
                <a:latin typeface="Times New Roman" panose="02020603050405020304" pitchFamily="18" charset="0"/>
                <a:ea typeface="微软雅黑" pitchFamily="34" charset="-122"/>
                <a:cs typeface="Times New Roman" panose="02020603050405020304" pitchFamily="18" charset="0"/>
              </a:rPr>
              <a:t>撤稿或修正</a:t>
            </a:r>
            <a:endParaRPr lang="en-GB" dirty="0" smtClean="0">
              <a:solidFill>
                <a:srgbClr val="FF0000"/>
              </a:solidFill>
              <a:latin typeface="Times New Roman" panose="02020603050405020304" pitchFamily="18" charset="0"/>
              <a:ea typeface="微软雅黑" pitchFamily="34" charset="-122"/>
              <a:cs typeface="Times New Roman" panose="02020603050405020304" pitchFamily="18" charset="0"/>
            </a:endParaRPr>
          </a:p>
          <a:p>
            <a:pPr algn="just"/>
            <a:endParaRPr lang="en-GB" dirty="0" smtClean="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88224" y="2204864"/>
            <a:ext cx="2376264" cy="333848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How do Editors deal with plagiarism?</a:t>
            </a:r>
          </a:p>
        </p:txBody>
      </p:sp>
    </p:spTree>
    <p:extLst>
      <p:ext uri="{BB962C8B-B14F-4D97-AF65-F5344CB8AC3E}">
        <p14:creationId xmlns:p14="http://schemas.microsoft.com/office/powerpoint/2010/main" xmlns="" val="1455850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836712"/>
            <a:ext cx="7848872" cy="4899248"/>
          </a:xfrm>
        </p:spPr>
        <p:txBody>
          <a:bodyPr/>
          <a:lstStyle/>
          <a:p>
            <a:pPr marL="342900" indent="-342900" algn="just">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Researchers have published </a:t>
            </a:r>
            <a:r>
              <a:rPr lang="en-GB" dirty="0" smtClean="0">
                <a:solidFill>
                  <a:schemeClr val="tx1"/>
                </a:solidFill>
                <a:latin typeface="Times New Roman" panose="02020603050405020304" pitchFamily="18" charset="0"/>
                <a:cs typeface="Times New Roman" panose="02020603050405020304" pitchFamily="18" charset="0"/>
              </a:rPr>
              <a:t>a previous </a:t>
            </a:r>
            <a:r>
              <a:rPr lang="en-GB" dirty="0">
                <a:solidFill>
                  <a:schemeClr val="tx1"/>
                </a:solidFill>
                <a:latin typeface="Times New Roman" panose="02020603050405020304" pitchFamily="18" charset="0"/>
                <a:cs typeface="Times New Roman" panose="02020603050405020304" pitchFamily="18" charset="0"/>
              </a:rPr>
              <a:t>article reporting the primary outcomes of a large RCT. </a:t>
            </a:r>
            <a:endParaRPr lang="en-GB" dirty="0" smtClean="0">
              <a:solidFill>
                <a:schemeClr val="tx1"/>
              </a:solidFill>
              <a:latin typeface="Times New Roman" panose="02020603050405020304" pitchFamily="18" charset="0"/>
              <a:cs typeface="Times New Roman" panose="02020603050405020304" pitchFamily="18" charset="0"/>
            </a:endParaRPr>
          </a:p>
          <a:p>
            <a:pPr marL="342900" indent="-34290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研究者发表一篇文章，描述一大规模</a:t>
            </a:r>
            <a:r>
              <a:rPr lang="en-US" altLang="zh-CN" dirty="0" smtClean="0">
                <a:solidFill>
                  <a:srgbClr val="0070C0"/>
                </a:solidFill>
                <a:latin typeface="Times New Roman" panose="02020603050405020304" pitchFamily="18" charset="0"/>
                <a:cs typeface="Times New Roman" panose="02020603050405020304" pitchFamily="18" charset="0"/>
              </a:rPr>
              <a:t>RCT</a:t>
            </a:r>
            <a:r>
              <a:rPr lang="zh-CN" altLang="en-US" dirty="0" smtClean="0">
                <a:solidFill>
                  <a:srgbClr val="0070C0"/>
                </a:solidFill>
                <a:latin typeface="Times New Roman" panose="02020603050405020304" pitchFamily="18" charset="0"/>
                <a:cs typeface="Times New Roman" panose="02020603050405020304" pitchFamily="18" charset="0"/>
              </a:rPr>
              <a:t>的首要结果</a:t>
            </a:r>
            <a:endParaRPr lang="en-GB"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They </a:t>
            </a:r>
            <a:r>
              <a:rPr lang="en-GB" dirty="0">
                <a:solidFill>
                  <a:schemeClr val="tx1"/>
                </a:solidFill>
                <a:latin typeface="Times New Roman" panose="02020603050405020304" pitchFamily="18" charset="0"/>
                <a:cs typeface="Times New Roman" panose="02020603050405020304" pitchFamily="18" charset="0"/>
              </a:rPr>
              <a:t>now want to publish another article reporting the secondary outcomes. The </a:t>
            </a:r>
            <a:r>
              <a:rPr lang="en-GB" dirty="0" smtClean="0">
                <a:solidFill>
                  <a:schemeClr val="tx1"/>
                </a:solidFill>
                <a:latin typeface="Times New Roman" panose="02020603050405020304" pitchFamily="18" charset="0"/>
                <a:cs typeface="Times New Roman" panose="02020603050405020304" pitchFamily="18" charset="0"/>
              </a:rPr>
              <a:t>methods used </a:t>
            </a:r>
            <a:r>
              <a:rPr lang="en-GB" dirty="0">
                <a:solidFill>
                  <a:schemeClr val="tx1"/>
                </a:solidFill>
                <a:latin typeface="Times New Roman" panose="02020603050405020304" pitchFamily="18" charset="0"/>
                <a:cs typeface="Times New Roman" panose="02020603050405020304" pitchFamily="18" charset="0"/>
              </a:rPr>
              <a:t>are the same. </a:t>
            </a:r>
            <a:endParaRPr lang="en-GB" dirty="0" smtClean="0">
              <a:solidFill>
                <a:schemeClr val="tx1"/>
              </a:solidFill>
              <a:latin typeface="Times New Roman" panose="02020603050405020304" pitchFamily="18" charset="0"/>
              <a:cs typeface="Times New Roman" panose="02020603050405020304" pitchFamily="18" charset="0"/>
            </a:endParaRPr>
          </a:p>
          <a:p>
            <a:pPr marL="342900" indent="-34290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现在要发表另一篇文章，报告次要结果，实验方法与之前相同</a:t>
            </a:r>
            <a:endParaRPr lang="en-GB" dirty="0" smtClean="0">
              <a:solidFill>
                <a:srgbClr val="0070C0"/>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How can they report the methods in their new paper?</a:t>
            </a:r>
          </a:p>
          <a:p>
            <a:pPr marL="342900" indent="-34290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在新文章中如何描述实验方法？</a:t>
            </a:r>
            <a:r>
              <a:rPr lang="en-GB" b="1" dirty="0">
                <a:solidFill>
                  <a:srgbClr val="0070C0"/>
                </a:solidFill>
                <a:latin typeface="Times New Roman" panose="02020603050405020304" pitchFamily="18" charset="0"/>
                <a:cs typeface="Times New Roman" panose="02020603050405020304" pitchFamily="18" charset="0"/>
              </a:rPr>
              <a:t> </a:t>
            </a:r>
            <a:endParaRPr lang="en-GB" b="1" dirty="0" smtClean="0">
              <a:solidFill>
                <a:srgbClr val="0070C0"/>
              </a:solidFill>
              <a:latin typeface="Times New Roman" panose="02020603050405020304" pitchFamily="18" charset="0"/>
              <a:cs typeface="Times New Roman" panose="02020603050405020304" pitchFamily="18" charset="0"/>
            </a:endParaRPr>
          </a:p>
          <a:p>
            <a:pPr algn="just"/>
            <a:r>
              <a:rPr lang="en-GB" sz="2200" b="1" dirty="0" smtClean="0">
                <a:solidFill>
                  <a:schemeClr val="tx1"/>
                </a:solidFill>
                <a:latin typeface="Times New Roman" panose="02020603050405020304" pitchFamily="18" charset="0"/>
                <a:cs typeface="Times New Roman" panose="02020603050405020304" pitchFamily="18" charset="0"/>
              </a:rPr>
              <a:t>Original </a:t>
            </a:r>
            <a:r>
              <a:rPr lang="en-GB" sz="2200" b="1" dirty="0">
                <a:solidFill>
                  <a:schemeClr val="tx1"/>
                </a:solidFill>
                <a:latin typeface="Times New Roman" panose="02020603050405020304" pitchFamily="18" charset="0"/>
                <a:cs typeface="Times New Roman" panose="02020603050405020304" pitchFamily="18" charset="0"/>
              </a:rPr>
              <a:t>published article methods</a:t>
            </a:r>
            <a:r>
              <a:rPr lang="en-GB" sz="2200" b="1" dirty="0" smtClean="0">
                <a:solidFill>
                  <a:schemeClr val="tx1"/>
                </a:solidFill>
                <a:latin typeface="Times New Roman" panose="02020603050405020304" pitchFamily="18" charset="0"/>
                <a:cs typeface="Times New Roman" panose="02020603050405020304" pitchFamily="18" charset="0"/>
              </a:rPr>
              <a:t>:</a:t>
            </a:r>
          </a:p>
          <a:p>
            <a:pPr algn="just"/>
            <a:r>
              <a:rPr lang="en-GB" sz="2000" dirty="0">
                <a:solidFill>
                  <a:schemeClr val="tx1"/>
                </a:solidFill>
                <a:latin typeface="Times New Roman" panose="02020603050405020304" pitchFamily="18" charset="0"/>
                <a:cs typeface="Times New Roman" panose="02020603050405020304" pitchFamily="18" charset="0"/>
                <a:hlinkClick r:id="rId2"/>
              </a:rPr>
              <a:t>http://</a:t>
            </a:r>
            <a:r>
              <a:rPr lang="en-GB" sz="2000" dirty="0" smtClean="0">
                <a:solidFill>
                  <a:schemeClr val="tx1"/>
                </a:solidFill>
                <a:latin typeface="Times New Roman" panose="02020603050405020304" pitchFamily="18" charset="0"/>
                <a:cs typeface="Times New Roman" panose="02020603050405020304" pitchFamily="18" charset="0"/>
                <a:hlinkClick r:id="rId2"/>
              </a:rPr>
              <a:t>www.biomedcentral.com/1471-2458/14/748</a:t>
            </a:r>
            <a:r>
              <a:rPr lang="en-GB" sz="2000" dirty="0" smtClean="0">
                <a:solidFill>
                  <a:schemeClr val="tx1"/>
                </a:solidFill>
                <a:latin typeface="Times New Roman" panose="02020603050405020304" pitchFamily="18" charset="0"/>
                <a:cs typeface="Times New Roman" panose="02020603050405020304" pitchFamily="18" charset="0"/>
              </a:rPr>
              <a:t> </a:t>
            </a:r>
            <a:endParaRPr lang="en-GB" sz="2000" dirty="0">
              <a:solidFill>
                <a:schemeClr val="tx1"/>
              </a:solidFill>
              <a:latin typeface="Times New Roman" panose="02020603050405020304" pitchFamily="18" charset="0"/>
              <a:cs typeface="Times New Roman" panose="02020603050405020304" pitchFamily="18" charset="0"/>
            </a:endParaRPr>
          </a:p>
          <a:p>
            <a:pPr algn="just"/>
            <a:r>
              <a:rPr lang="en-GB" dirty="0" smtClean="0">
                <a:solidFill>
                  <a:schemeClr val="tx1"/>
                </a:solidFill>
                <a:latin typeface="Times New Roman" panose="02020603050405020304" pitchFamily="18" charset="0"/>
                <a:cs typeface="Times New Roman" panose="02020603050405020304" pitchFamily="18" charset="0"/>
              </a:rPr>
              <a:t>“This </a:t>
            </a:r>
            <a:r>
              <a:rPr lang="en-GB" dirty="0">
                <a:solidFill>
                  <a:schemeClr val="tx1"/>
                </a:solidFill>
                <a:latin typeface="Times New Roman" panose="02020603050405020304" pitchFamily="18" charset="0"/>
                <a:cs typeface="Times New Roman" panose="02020603050405020304" pitchFamily="18" charset="0"/>
              </a:rPr>
              <a:t>study is an interactive web-based randomized trial (using pre and post-intervention assessments). Participants in this parallel study randomly will be assigned to one of two conditions: the intervention group and the waiting list group (the control group). Participants will be assessed at three points in time: at baseline, three and six months follow-up. Study procedure from </a:t>
            </a:r>
            <a:r>
              <a:rPr lang="en-GB" dirty="0" smtClean="0">
                <a:solidFill>
                  <a:schemeClr val="tx1"/>
                </a:solidFill>
                <a:latin typeface="Times New Roman" panose="02020603050405020304" pitchFamily="18" charset="0"/>
                <a:cs typeface="Times New Roman" panose="02020603050405020304" pitchFamily="18" charset="0"/>
              </a:rPr>
              <a:t>enrolment </a:t>
            </a:r>
            <a:r>
              <a:rPr lang="en-GB" dirty="0">
                <a:solidFill>
                  <a:schemeClr val="tx1"/>
                </a:solidFill>
                <a:latin typeface="Times New Roman" panose="02020603050405020304" pitchFamily="18" charset="0"/>
                <a:cs typeface="Times New Roman" panose="02020603050405020304" pitchFamily="18" charset="0"/>
              </a:rPr>
              <a:t>through follow up data collection and analysis are depicted in Figure </a:t>
            </a:r>
            <a:r>
              <a:rPr lang="en-GB" dirty="0" smtClean="0">
                <a:solidFill>
                  <a:schemeClr val="tx1"/>
                </a:solidFill>
                <a:latin typeface="Times New Roman" panose="02020603050405020304" pitchFamily="18" charset="0"/>
                <a:cs typeface="Times New Roman" panose="02020603050405020304" pitchFamily="18" charset="0"/>
                <a:hlinkClick r:id="rId3"/>
              </a:rPr>
              <a:t>1</a:t>
            </a:r>
            <a:r>
              <a:rPr lang="en-GB" dirty="0" smtClean="0">
                <a:solidFill>
                  <a:schemeClr val="tx1"/>
                </a:solidFill>
                <a:latin typeface="Times New Roman" panose="02020603050405020304" pitchFamily="18" charset="0"/>
                <a:cs typeface="Times New Roman" panose="02020603050405020304" pitchFamily="18" charset="0"/>
              </a:rPr>
              <a:t>.”</a:t>
            </a:r>
            <a:endParaRPr lang="en-GB" dirty="0">
              <a:solidFill>
                <a:schemeClr val="tx1"/>
              </a:solidFill>
              <a:effectLst/>
              <a:latin typeface="Times New Roman" panose="02020603050405020304" pitchFamily="18" charset="0"/>
              <a:cs typeface="Times New Roman" panose="02020603050405020304" pitchFamily="18" charset="0"/>
            </a:endParaRP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Avoid Text Recycling (Self-Plagiarism</a:t>
            </a: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t>
            </a:r>
          </a:p>
        </p:txBody>
      </p:sp>
      <p:sp>
        <p:nvSpPr>
          <p:cNvPr id="5" name="Rectangle 4"/>
          <p:cNvSpPr/>
          <p:nvPr/>
        </p:nvSpPr>
        <p:spPr>
          <a:xfrm>
            <a:off x="7020272" y="350100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791329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628800"/>
            <a:ext cx="7848872" cy="4467200"/>
          </a:xfrm>
        </p:spPr>
        <p:txBody>
          <a:bodyPr/>
          <a:lstStyle/>
          <a:p>
            <a:pPr algn="just"/>
            <a:r>
              <a:rPr lang="en-GB" b="1"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“A </a:t>
            </a:r>
            <a:r>
              <a:rPr lang="en-GB" dirty="0">
                <a:solidFill>
                  <a:schemeClr val="tx1"/>
                </a:solidFill>
                <a:latin typeface="Times New Roman" panose="02020603050405020304" pitchFamily="18" charset="0"/>
                <a:cs typeface="Times New Roman" panose="02020603050405020304" pitchFamily="18" charset="0"/>
              </a:rPr>
              <a:t>detailed description of the method can be found elsewhere in a presentation of the study protocol [</a:t>
            </a:r>
            <a:r>
              <a:rPr lang="en-GB" dirty="0">
                <a:solidFill>
                  <a:schemeClr val="tx1"/>
                </a:solidFill>
                <a:latin typeface="Times New Roman" panose="02020603050405020304" pitchFamily="18" charset="0"/>
                <a:cs typeface="Times New Roman" panose="02020603050405020304" pitchFamily="18" charset="0"/>
                <a:hlinkClick r:id="rId3"/>
              </a:rPr>
              <a:t>19</a:t>
            </a:r>
            <a:r>
              <a:rPr lang="en-GB" dirty="0">
                <a:solidFill>
                  <a:schemeClr val="tx1"/>
                </a:solidFill>
                <a:latin typeface="Times New Roman" panose="02020603050405020304" pitchFamily="18" charset="0"/>
                <a:cs typeface="Times New Roman" panose="02020603050405020304" pitchFamily="18" charset="0"/>
              </a:rPr>
              <a:t>]. Briefly, this study was designed to assess the effects of interactive web-based lifestyle intervention on metabolic syndrome. The main outcomes were a decrease in the components of metabolic </a:t>
            </a:r>
            <a:r>
              <a:rPr lang="en-GB" dirty="0" smtClean="0">
                <a:solidFill>
                  <a:schemeClr val="tx1"/>
                </a:solidFill>
                <a:latin typeface="Times New Roman" panose="02020603050405020304" pitchFamily="18" charset="0"/>
                <a:cs typeface="Times New Roman" panose="02020603050405020304" pitchFamily="18" charset="0"/>
              </a:rPr>
              <a:t>syndrome…..” </a:t>
            </a:r>
          </a:p>
          <a:p>
            <a:pPr marL="342900" indent="-34290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no </a:t>
            </a:r>
            <a:r>
              <a:rPr lang="en-GB" dirty="0">
                <a:solidFill>
                  <a:schemeClr val="tx1"/>
                </a:solidFill>
                <a:latin typeface="Times New Roman" panose="02020603050405020304" pitchFamily="18" charset="0"/>
                <a:cs typeface="Times New Roman" panose="02020603050405020304" pitchFamily="18" charset="0"/>
              </a:rPr>
              <a:t>need to repeat the description of the methods as the authors provide a citation for the details. </a:t>
            </a:r>
            <a:endParaRPr lang="en-GB"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a</a:t>
            </a:r>
            <a:r>
              <a:rPr lang="en-GB" dirty="0" smtClean="0">
                <a:solidFill>
                  <a:schemeClr val="tx1"/>
                </a:solidFill>
                <a:latin typeface="Times New Roman" panose="02020603050405020304" pitchFamily="18" charset="0"/>
                <a:cs typeface="Times New Roman" panose="02020603050405020304" pitchFamily="18" charset="0"/>
              </a:rPr>
              <a:t>uthors are transparent that results </a:t>
            </a:r>
            <a:r>
              <a:rPr lang="en-GB" dirty="0">
                <a:solidFill>
                  <a:schemeClr val="tx1"/>
                </a:solidFill>
                <a:latin typeface="Times New Roman" panose="02020603050405020304" pitchFamily="18" charset="0"/>
                <a:cs typeface="Times New Roman" panose="02020603050405020304" pitchFamily="18" charset="0"/>
              </a:rPr>
              <a:t>reported in the new article are secondary outcomes from the previous study </a:t>
            </a:r>
            <a:r>
              <a:rPr lang="en-GB" dirty="0" smtClean="0">
                <a:solidFill>
                  <a:schemeClr val="tx1"/>
                </a:solidFill>
                <a:latin typeface="Times New Roman" panose="02020603050405020304" pitchFamily="18" charset="0"/>
                <a:cs typeface="Times New Roman" panose="02020603050405020304" pitchFamily="18" charset="0"/>
              </a:rPr>
              <a:t>and don’t mislead </a:t>
            </a:r>
            <a:r>
              <a:rPr lang="en-GB" dirty="0">
                <a:solidFill>
                  <a:schemeClr val="tx1"/>
                </a:solidFill>
                <a:latin typeface="Times New Roman" panose="02020603050405020304" pitchFamily="18" charset="0"/>
                <a:cs typeface="Times New Roman" panose="02020603050405020304" pitchFamily="18" charset="0"/>
              </a:rPr>
              <a:t>the reader into believing this was another </a:t>
            </a:r>
            <a:r>
              <a:rPr lang="en-GB" dirty="0" smtClean="0">
                <a:solidFill>
                  <a:schemeClr val="tx1"/>
                </a:solidFill>
                <a:latin typeface="Times New Roman" panose="02020603050405020304" pitchFamily="18" charset="0"/>
                <a:cs typeface="Times New Roman" panose="02020603050405020304" pitchFamily="18" charset="0"/>
              </a:rPr>
              <a:t>study.</a:t>
            </a:r>
          </a:p>
          <a:p>
            <a:pPr algn="just"/>
            <a:r>
              <a:rPr lang="zh-CN" altLang="en-US" dirty="0" smtClean="0">
                <a:solidFill>
                  <a:schemeClr val="accent2"/>
                </a:solidFill>
                <a:latin typeface="Times New Roman" panose="02020603050405020304" pitchFamily="18" charset="0"/>
                <a:cs typeface="Times New Roman" panose="02020603050405020304" pitchFamily="18" charset="0"/>
              </a:rPr>
              <a:t>不需要重复全部的方法，只需简要描述和引用原文为参考文献。这样做是为了将本次研究作为上次实验的后续，而不会让读者误以为这是个全新的试验。</a:t>
            </a:r>
            <a:endParaRPr lang="en-GB" dirty="0" smtClean="0">
              <a:solidFill>
                <a:schemeClr val="accent2"/>
              </a:solidFill>
              <a:latin typeface="Times New Roman" panose="02020603050405020304" pitchFamily="18" charset="0"/>
              <a:cs typeface="Times New Roman" panose="02020603050405020304" pitchFamily="18" charset="0"/>
            </a:endParaRPr>
          </a:p>
          <a:p>
            <a:pPr marL="342900" indent="-342900" algn="just"/>
            <a:endParaRPr lang="en-GB" sz="2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a:xfrm>
            <a:off x="467544" y="919695"/>
            <a:ext cx="8155238" cy="609398"/>
          </a:xfrm>
        </p:spPr>
        <p:txBody>
          <a:bodyPr/>
          <a:lstStyle/>
          <a:p>
            <a:r>
              <a:rPr lang="en-US" dirty="0" smtClean="0">
                <a:solidFill>
                  <a:srgbClr val="FF0000"/>
                </a:solidFill>
                <a:latin typeface="Times New Roman" panose="02020603050405020304" pitchFamily="18" charset="0"/>
                <a:cs typeface="Times New Roman" panose="02020603050405020304" pitchFamily="18" charset="0"/>
              </a:rPr>
              <a:t>Transparently! </a:t>
            </a:r>
            <a:r>
              <a:rPr lang="en-GB" dirty="0">
                <a:solidFill>
                  <a:schemeClr val="accent2"/>
                </a:solidFill>
                <a:latin typeface="Times New Roman" panose="02020603050405020304" pitchFamily="18" charset="0"/>
                <a:cs typeface="Times New Roman" panose="02020603050405020304" pitchFamily="18" charset="0"/>
              </a:rPr>
              <a:t>http://www.trialsjournal.com/content/16/1/418  </a:t>
            </a:r>
            <a:br>
              <a:rPr lang="en-GB" dirty="0">
                <a:solidFill>
                  <a:schemeClr val="accent2"/>
                </a:solidFill>
                <a:latin typeface="Times New Roman" panose="02020603050405020304" pitchFamily="18" charset="0"/>
                <a:cs typeface="Times New Roman" panose="02020603050405020304" pitchFamily="18" charset="0"/>
              </a:rPr>
            </a:br>
            <a:endParaRPr lang="en-US" dirty="0">
              <a:solidFill>
                <a:schemeClr val="accent2"/>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519264" y="6561568"/>
            <a:ext cx="6624736" cy="288032"/>
          </a:xfrm>
          <a:prstGeom prst="rect">
            <a:avLst/>
          </a:prstGeom>
          <a:noFill/>
        </p:spPr>
        <p:txBody>
          <a:bodyPr wrap="square" lIns="0" tIns="0" rIns="0" bIns="0" rtlCol="0">
            <a:noAutofit/>
          </a:bodyPr>
          <a:lstStyle/>
          <a:p>
            <a:pPr algn="r">
              <a:lnSpc>
                <a:spcPts val="2200"/>
              </a:lnSpc>
              <a:spcBef>
                <a:spcPts val="900"/>
              </a:spcBef>
              <a:buClr>
                <a:schemeClr val="accent2"/>
              </a:buClr>
              <a:buSzPct val="100000"/>
            </a:pPr>
            <a:r>
              <a:rPr lang="en-GB" sz="1400" dirty="0">
                <a:latin typeface="Times New Roman" panose="02020603050405020304" pitchFamily="18" charset="0"/>
                <a:cs typeface="Times New Roman" panose="02020603050405020304" pitchFamily="18" charset="0"/>
              </a:rPr>
              <a:t>http://www.biomedcentral.com/1741-7015/12/148/abstract</a:t>
            </a:r>
            <a:endParaRPr lang="en-GB" sz="1400" dirty="0" smtClean="0">
              <a:latin typeface="Times New Roman" panose="02020603050405020304" pitchFamily="18" charset="0"/>
              <a:cs typeface="Times New Roman" panose="02020603050405020304" pitchFamily="18" charset="0"/>
            </a:endParaRPr>
          </a:p>
        </p:txBody>
      </p:sp>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4334" t="45914" r="40228" b="41793"/>
          <a:stretch/>
        </p:blipFill>
        <p:spPr bwMode="auto">
          <a:xfrm>
            <a:off x="822428" y="5470310"/>
            <a:ext cx="5549772" cy="8441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Avoid Text Recycling (Self-Plagiarism</a:t>
            </a: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t>
            </a:r>
          </a:p>
        </p:txBody>
      </p:sp>
    </p:spTree>
    <p:extLst>
      <p:ext uri="{BB962C8B-B14F-4D97-AF65-F5344CB8AC3E}">
        <p14:creationId xmlns:p14="http://schemas.microsoft.com/office/powerpoint/2010/main" xmlns="" val="17562625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A researcher is in a hurry to get their paper published as it is needed for their next grant submission.</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某研究者急于发表论文，用于下次基金申请</a:t>
            </a:r>
            <a:endParaRPr lang="en-GB" dirty="0" smtClean="0">
              <a:solidFill>
                <a:srgbClr val="0070C0"/>
              </a:solidFill>
              <a:latin typeface="Times New Roman" panose="02020603050405020304" pitchFamily="18" charset="0"/>
              <a:cs typeface="Times New Roman" panose="02020603050405020304" pitchFamily="18" charset="0"/>
            </a:endParaRPr>
          </a:p>
          <a:p>
            <a:pPr algn="just"/>
            <a:endParaRPr lang="en-GB"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They submit to three journals at the same time because they don’t know which will be the quickest.</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于是同时向三个期刊投稿，因为不知道哪个更快</a:t>
            </a:r>
            <a:endParaRPr lang="en-GB" dirty="0">
              <a:solidFill>
                <a:srgbClr val="0070C0"/>
              </a:solidFill>
              <a:latin typeface="Times New Roman" panose="02020603050405020304" pitchFamily="18" charset="0"/>
              <a:cs typeface="Times New Roman" panose="02020603050405020304" pitchFamily="18" charset="0"/>
            </a:endParaRPr>
          </a:p>
        </p:txBody>
      </p:sp>
      <p:sp>
        <p:nvSpPr>
          <p:cNvPr id="7"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Duplicate submission</a:t>
            </a:r>
          </a:p>
        </p:txBody>
      </p:sp>
    </p:spTree>
    <p:extLst>
      <p:ext uri="{BB962C8B-B14F-4D97-AF65-F5344CB8AC3E}">
        <p14:creationId xmlns:p14="http://schemas.microsoft.com/office/powerpoint/2010/main" xmlns="" val="27543831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905" y="1124744"/>
            <a:ext cx="7772400" cy="4467200"/>
          </a:xfrm>
        </p:spPr>
        <p:txBody>
          <a:bodyPr/>
          <a:lstStyle/>
          <a:p>
            <a:endParaRPr lang="en-GB" sz="2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GB" sz="2200" b="1" dirty="0">
                <a:solidFill>
                  <a:schemeClr val="tx1"/>
                </a:solidFill>
                <a:latin typeface="Times New Roman" panose="02020603050405020304" pitchFamily="18" charset="0"/>
                <a:cs typeface="Times New Roman" panose="02020603050405020304" pitchFamily="18" charset="0"/>
              </a:rPr>
              <a:t>Consequences of duplicate submission</a:t>
            </a:r>
            <a:r>
              <a:rPr lang="en-GB" sz="2200" b="1" dirty="0" smtClean="0">
                <a:solidFill>
                  <a:schemeClr val="tx1"/>
                </a:solidFill>
                <a:latin typeface="Times New Roman" panose="02020603050405020304" pitchFamily="18" charset="0"/>
                <a:cs typeface="Times New Roman" panose="02020603050405020304" pitchFamily="18" charset="0"/>
              </a:rPr>
              <a:t>: </a:t>
            </a:r>
            <a:r>
              <a:rPr lang="zh-CN" altLang="en-US" sz="2200" b="1" dirty="0" smtClean="0">
                <a:solidFill>
                  <a:srgbClr val="0070C0"/>
                </a:solidFill>
                <a:latin typeface="Times New Roman" panose="02020603050405020304" pitchFamily="18" charset="0"/>
                <a:cs typeface="Times New Roman" panose="02020603050405020304" pitchFamily="18" charset="0"/>
              </a:rPr>
              <a:t>一稿多投的后果</a:t>
            </a:r>
            <a:endParaRPr lang="en-GB" sz="2200" b="1" dirty="0" smtClean="0">
              <a:solidFill>
                <a:srgbClr val="0070C0"/>
              </a:solidFill>
              <a:latin typeface="Times New Roman" panose="02020603050405020304" pitchFamily="18" charset="0"/>
              <a:cs typeface="Times New Roman" panose="02020603050405020304" pitchFamily="18" charset="0"/>
            </a:endParaRPr>
          </a:p>
          <a:p>
            <a:endParaRPr lang="en-GB" sz="2400" b="1" dirty="0">
              <a:solidFill>
                <a:schemeClr val="tx1"/>
              </a:solidFill>
              <a:latin typeface="Times New Roman" panose="02020603050405020304" pitchFamily="18" charset="0"/>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Wastes editors’ and reviewers’ </a:t>
            </a:r>
            <a:r>
              <a:rPr lang="en-GB" dirty="0" smtClean="0">
                <a:solidFill>
                  <a:schemeClr val="tx1"/>
                </a:solidFill>
                <a:latin typeface="Times New Roman" panose="02020603050405020304" pitchFamily="18" charset="0"/>
                <a:cs typeface="Times New Roman" panose="02020603050405020304" pitchFamily="18" charset="0"/>
              </a:rPr>
              <a:t>time</a:t>
            </a:r>
          </a:p>
          <a:p>
            <a:pPr marL="342900" lvl="1" indent="-342900"/>
            <a:r>
              <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浪费编辑和审稿人的时间</a:t>
            </a:r>
            <a:endParaRPr lang="en-GB"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Rejection </a:t>
            </a:r>
            <a:r>
              <a:rPr lang="en-GB" dirty="0">
                <a:solidFill>
                  <a:schemeClr val="tx1"/>
                </a:solidFill>
                <a:latin typeface="Times New Roman" panose="02020603050405020304" pitchFamily="18" charset="0"/>
                <a:cs typeface="Times New Roman" panose="02020603050405020304" pitchFamily="18" charset="0"/>
              </a:rPr>
              <a:t>of both </a:t>
            </a:r>
            <a:r>
              <a:rPr lang="en-GB" dirty="0" smtClean="0">
                <a:solidFill>
                  <a:schemeClr val="tx1"/>
                </a:solidFill>
                <a:latin typeface="Times New Roman" panose="02020603050405020304" pitchFamily="18" charset="0"/>
                <a:cs typeface="Times New Roman" panose="02020603050405020304" pitchFamily="18" charset="0"/>
              </a:rPr>
              <a:t>manuscripts</a:t>
            </a:r>
          </a:p>
          <a:p>
            <a:pPr marL="342900" lvl="1" indent="-342900"/>
            <a:r>
              <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被两边拒稿</a:t>
            </a:r>
            <a:endPar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Editor may contact the authors’ institution</a:t>
            </a:r>
          </a:p>
          <a:p>
            <a:pPr marL="342900" lvl="1" indent="-342900"/>
            <a:r>
              <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编辑会通知作者单位</a:t>
            </a:r>
            <a:endParaRPr lang="en-GB"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Duplicate </a:t>
            </a:r>
            <a:r>
              <a:rPr lang="en-GB" dirty="0" smtClean="0">
                <a:solidFill>
                  <a:schemeClr val="tx1"/>
                </a:solidFill>
                <a:latin typeface="Times New Roman" panose="02020603050405020304" pitchFamily="18" charset="0"/>
                <a:cs typeface="Times New Roman" panose="02020603050405020304" pitchFamily="18" charset="0"/>
              </a:rPr>
              <a:t>publication</a:t>
            </a:r>
          </a:p>
          <a:p>
            <a:pPr marL="342900" lvl="1" indent="-342900"/>
            <a:r>
              <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重复发表</a:t>
            </a:r>
            <a:endParaRPr lang="en-GB"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May lead to </a:t>
            </a:r>
            <a:r>
              <a:rPr lang="en-GB" dirty="0" smtClean="0">
                <a:solidFill>
                  <a:schemeClr val="tx1"/>
                </a:solidFill>
                <a:latin typeface="Times New Roman" panose="02020603050405020304" pitchFamily="18" charset="0"/>
                <a:cs typeface="Times New Roman" panose="02020603050405020304" pitchFamily="18" charset="0"/>
              </a:rPr>
              <a:t>retraction</a:t>
            </a:r>
          </a:p>
          <a:p>
            <a:pPr marL="342900" lvl="1" indent="-342900"/>
            <a:r>
              <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造成撤稿</a:t>
            </a:r>
            <a:endParaRPr lang="en-GB"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endParaRPr lang="en-GB" sz="22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Duplicate submission</a:t>
            </a:r>
          </a:p>
        </p:txBody>
      </p:sp>
    </p:spTree>
    <p:extLst>
      <p:ext uri="{BB962C8B-B14F-4D97-AF65-F5344CB8AC3E}">
        <p14:creationId xmlns:p14="http://schemas.microsoft.com/office/powerpoint/2010/main" xmlns="" val="1916195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323528" y="1124744"/>
            <a:ext cx="8083230" cy="4879975"/>
          </a:xfrm>
        </p:spPr>
        <p:txBody>
          <a:bodyPr/>
          <a:lstStyle/>
          <a:p>
            <a:r>
              <a:rPr lang="en-GB" sz="2200" dirty="0">
                <a:solidFill>
                  <a:schemeClr val="tx1"/>
                </a:solidFill>
                <a:latin typeface="Times New Roman" panose="02020603050405020304" pitchFamily="18" charset="0"/>
                <a:cs typeface="Times New Roman" panose="02020603050405020304" pitchFamily="18" charset="0"/>
              </a:rPr>
              <a:t>Competing interests (CI) can be</a:t>
            </a:r>
            <a:r>
              <a:rPr lang="en-GB" sz="2200" dirty="0" smtClean="0">
                <a:solidFill>
                  <a:schemeClr val="tx1"/>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竞争关系体现在涉及钱和不涉及钱两方面</a:t>
            </a:r>
            <a:endParaRPr lang="en-GB" sz="2200" dirty="0">
              <a:solidFill>
                <a:srgbClr val="0070C0"/>
              </a:solidFill>
              <a:latin typeface="Times New Roman" panose="02020603050405020304" pitchFamily="18" charset="0"/>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Financial </a:t>
            </a: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Non-financial</a:t>
            </a:r>
          </a:p>
          <a:p>
            <a:pPr lvl="1"/>
            <a:endParaRPr lang="en-GB" sz="2200" dirty="0">
              <a:solidFill>
                <a:schemeClr val="tx1"/>
              </a:solidFill>
              <a:latin typeface="Times New Roman" panose="02020603050405020304" pitchFamily="18" charset="0"/>
              <a:cs typeface="Times New Roman" panose="02020603050405020304" pitchFamily="18" charset="0"/>
            </a:endParaRPr>
          </a:p>
          <a:p>
            <a:r>
              <a:rPr lang="en-GB" sz="2200" dirty="0">
                <a:solidFill>
                  <a:schemeClr val="tx1"/>
                </a:solidFill>
                <a:latin typeface="Times New Roman" panose="02020603050405020304" pitchFamily="18" charset="0"/>
                <a:cs typeface="Times New Roman" panose="02020603050405020304" pitchFamily="18" charset="0"/>
              </a:rPr>
              <a:t>Importance of declaring CI on </a:t>
            </a:r>
            <a:r>
              <a:rPr lang="en-GB" sz="2200" dirty="0" smtClean="0">
                <a:solidFill>
                  <a:schemeClr val="tx1"/>
                </a:solidFill>
                <a:latin typeface="Times New Roman" panose="02020603050405020304" pitchFamily="18" charset="0"/>
                <a:cs typeface="Times New Roman" panose="02020603050405020304" pitchFamily="18" charset="0"/>
              </a:rPr>
              <a:t>submission </a:t>
            </a:r>
            <a:r>
              <a:rPr lang="zh-CN" altLang="en-US" dirty="0" smtClean="0">
                <a:solidFill>
                  <a:srgbClr val="0070C0"/>
                </a:solidFill>
                <a:latin typeface="Times New Roman" panose="02020603050405020304" pitchFamily="18" charset="0"/>
                <a:cs typeface="Times New Roman" panose="02020603050405020304" pitchFamily="18" charset="0"/>
              </a:rPr>
              <a:t>投稿时注明竞争关系的重要性</a:t>
            </a:r>
            <a:endParaRPr lang="en-GB" sz="2200" dirty="0">
              <a:solidFill>
                <a:srgbClr val="0070C0"/>
              </a:solidFill>
              <a:latin typeface="Times New Roman" panose="02020603050405020304" pitchFamily="18" charset="0"/>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Editor is aware during manuscript </a:t>
            </a:r>
            <a:r>
              <a:rPr lang="en-GB" dirty="0" smtClean="0">
                <a:solidFill>
                  <a:schemeClr val="tx1"/>
                </a:solidFill>
                <a:latin typeface="Times New Roman" panose="02020603050405020304" pitchFamily="18" charset="0"/>
                <a:cs typeface="Times New Roman" panose="02020603050405020304" pitchFamily="18" charset="0"/>
              </a:rPr>
              <a:t>assessments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在处理稿件时提醒编辑</a:t>
            </a:r>
            <a:endParaRPr lang="en-GB" altLang="en-US"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Editor will not invite reviewers with the same </a:t>
            </a:r>
            <a:r>
              <a:rPr lang="en-GB" dirty="0" smtClean="0">
                <a:solidFill>
                  <a:schemeClr val="tx1"/>
                </a:solidFill>
                <a:latin typeface="Times New Roman" panose="02020603050405020304" pitchFamily="18" charset="0"/>
                <a:cs typeface="Times New Roman" panose="02020603050405020304" pitchFamily="18" charset="0"/>
              </a:rPr>
              <a:t>CI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不邀请有竞争关系的审稿人</a:t>
            </a:r>
            <a:endParaRPr lang="en-GB" altLang="en-US" dirty="0">
              <a:solidFill>
                <a:srgbClr val="0070C0"/>
              </a:solidFill>
              <a:latin typeface="Times New Roman" panose="02020603050405020304" pitchFamily="18" charset="0"/>
              <a:ea typeface="微软雅黑" pitchFamily="34" charset="-122"/>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Reviewers are aware when assessing </a:t>
            </a:r>
            <a:r>
              <a:rPr lang="en-GB" dirty="0" smtClean="0">
                <a:solidFill>
                  <a:schemeClr val="tx1"/>
                </a:solidFill>
                <a:latin typeface="Times New Roman" panose="02020603050405020304" pitchFamily="18" charset="0"/>
                <a:cs typeface="Times New Roman" panose="02020603050405020304" pitchFamily="18" charset="0"/>
              </a:rPr>
              <a:t>manuscript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提醒审稿人</a:t>
            </a:r>
            <a:endParaRPr lang="en-GB" dirty="0">
              <a:solidFill>
                <a:srgbClr val="0070C0"/>
              </a:solidFill>
              <a:latin typeface="Times New Roman" panose="02020603050405020304" pitchFamily="18" charset="0"/>
              <a:cs typeface="Times New Roman" panose="02020603050405020304" pitchFamily="18" charset="0"/>
            </a:endParaRPr>
          </a:p>
          <a:p>
            <a:pPr marL="342900" lvl="1" indent="-342900">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Readers are aware once </a:t>
            </a:r>
            <a:r>
              <a:rPr lang="en-GB" dirty="0" smtClean="0">
                <a:solidFill>
                  <a:schemeClr val="tx1"/>
                </a:solidFill>
                <a:latin typeface="Times New Roman" panose="02020603050405020304" pitchFamily="18" charset="0"/>
                <a:cs typeface="Times New Roman" panose="02020603050405020304" pitchFamily="18" charset="0"/>
              </a:rPr>
              <a:t>published </a:t>
            </a:r>
            <a:r>
              <a:rPr lang="zh-CN" altLang="en-US" dirty="0" smtClean="0">
                <a:solidFill>
                  <a:srgbClr val="0070C0"/>
                </a:solidFill>
                <a:latin typeface="Times New Roman" panose="02020603050405020304" pitchFamily="18" charset="0"/>
                <a:ea typeface="微软雅黑" pitchFamily="34" charset="-122"/>
                <a:cs typeface="Times New Roman" panose="02020603050405020304" pitchFamily="18" charset="0"/>
              </a:rPr>
              <a:t>在文章发表时提醒读者</a:t>
            </a:r>
            <a:endParaRPr lang="en-GB" altLang="en-US" dirty="0">
              <a:solidFill>
                <a:srgbClr val="0070C0"/>
              </a:solidFill>
              <a:latin typeface="Times New Roman" panose="02020603050405020304" pitchFamily="18" charset="0"/>
              <a:ea typeface="微软雅黑" pitchFamily="34" charset="-122"/>
              <a:cs typeface="Times New Roman" panose="02020603050405020304" pitchFamily="18" charset="0"/>
            </a:endParaRPr>
          </a:p>
          <a:p>
            <a:endParaRPr lang="en-GB" sz="2200" dirty="0">
              <a:solidFill>
                <a:schemeClr val="tx1"/>
              </a:solidFill>
              <a:latin typeface="Times New Roman" panose="02020603050405020304" pitchFamily="18" charset="0"/>
              <a:cs typeface="Times New Roman" panose="02020603050405020304" pitchFamily="18" charset="0"/>
            </a:endParaRPr>
          </a:p>
          <a:p>
            <a:r>
              <a:rPr lang="en-GB" sz="2200" dirty="0">
                <a:solidFill>
                  <a:srgbClr val="FF0000"/>
                </a:solidFill>
                <a:latin typeface="Times New Roman" panose="02020603050405020304" pitchFamily="18" charset="0"/>
                <a:cs typeface="Times New Roman" panose="02020603050405020304" pitchFamily="18" charset="0"/>
              </a:rPr>
              <a:t>Declaring a CI does not mean that an article will not be </a:t>
            </a:r>
            <a:r>
              <a:rPr lang="en-GB" sz="2200" dirty="0" smtClean="0">
                <a:solidFill>
                  <a:srgbClr val="FF0000"/>
                </a:solidFill>
                <a:latin typeface="Times New Roman" panose="02020603050405020304" pitchFamily="18" charset="0"/>
                <a:cs typeface="Times New Roman" panose="02020603050405020304" pitchFamily="18" charset="0"/>
              </a:rPr>
              <a:t>published</a:t>
            </a:r>
          </a:p>
          <a:p>
            <a:r>
              <a:rPr lang="zh-CN" altLang="en-US" dirty="0" smtClean="0">
                <a:solidFill>
                  <a:srgbClr val="0070C0"/>
                </a:solidFill>
                <a:latin typeface="Times New Roman" panose="02020603050405020304" pitchFamily="18" charset="0"/>
                <a:cs typeface="Times New Roman" panose="02020603050405020304" pitchFamily="18" charset="0"/>
              </a:rPr>
              <a:t>注明竞争关系并不意味着文章无法发表</a:t>
            </a:r>
            <a:endParaRPr lang="en-GB" dirty="0">
              <a:solidFill>
                <a:srgbClr val="0070C0"/>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Competing interests</a:t>
            </a:r>
          </a:p>
        </p:txBody>
      </p:sp>
    </p:spTree>
    <p:extLst>
      <p:ext uri="{BB962C8B-B14F-4D97-AF65-F5344CB8AC3E}">
        <p14:creationId xmlns:p14="http://schemas.microsoft.com/office/powerpoint/2010/main" xmlns="" val="3579129423"/>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522000" y="1268760"/>
            <a:ext cx="8136000" cy="4879975"/>
          </a:xfrm>
        </p:spPr>
        <p:txBody>
          <a:bodyPr/>
          <a:lstStyle/>
          <a:p>
            <a:pPr marL="457200" lvl="0" indent="-457200">
              <a:lnSpc>
                <a:spcPct val="150000"/>
              </a:lnSpc>
              <a:buFont typeface="Arial" panose="020B0604020202020204" pitchFamily="34" charset="0"/>
              <a:buChar char="•"/>
              <a:defRPr/>
            </a:pPr>
            <a:r>
              <a:rPr lang="en-GB" sz="2200" dirty="0" smtClean="0">
                <a:solidFill>
                  <a:schemeClr val="tx1"/>
                </a:solidFill>
                <a:latin typeface="Times New Roman" panose="02020603050405020304" pitchFamily="18" charset="0"/>
                <a:cs typeface="Times New Roman" panose="02020603050405020304" pitchFamily="18" charset="0"/>
              </a:rPr>
              <a:t>A researcher writes a paper reporting that a particular commercial sequencing technology works very well.</a:t>
            </a:r>
          </a:p>
          <a:p>
            <a:pPr marL="457200" lvl="0" indent="-457200">
              <a:lnSpc>
                <a:spcPct val="150000"/>
              </a:lnSpc>
              <a:buFont typeface="Arial" panose="020B0604020202020204" pitchFamily="34" charset="0"/>
              <a:buChar char="•"/>
              <a:defRPr/>
            </a:pPr>
            <a:r>
              <a:rPr lang="en-GB" sz="2200" dirty="0" smtClean="0">
                <a:solidFill>
                  <a:schemeClr val="tx1"/>
                </a:solidFill>
                <a:latin typeface="Times New Roman" panose="02020603050405020304" pitchFamily="18" charset="0"/>
                <a:cs typeface="Times New Roman" panose="02020603050405020304" pitchFamily="18" charset="0"/>
              </a:rPr>
              <a:t>The researcher has shares in the company that makes the technology.</a:t>
            </a:r>
          </a:p>
          <a:p>
            <a:pPr lvl="0">
              <a:lnSpc>
                <a:spcPct val="150000"/>
              </a:lnSpc>
              <a:defRPr/>
            </a:pPr>
            <a:r>
              <a:rPr lang="zh-CN" altLang="en-US" dirty="0" smtClean="0">
                <a:solidFill>
                  <a:schemeClr val="accent2"/>
                </a:solidFill>
                <a:latin typeface="Times New Roman" panose="02020603050405020304" pitchFamily="18" charset="0"/>
                <a:cs typeface="Times New Roman" panose="02020603050405020304" pitchFamily="18" charset="0"/>
              </a:rPr>
              <a:t>文章中指出一种商用的测序技术效果很好，同时该作者持有销售该测序技术公司的股票</a:t>
            </a:r>
            <a:endParaRPr lang="en-GB" dirty="0" smtClean="0">
              <a:solidFill>
                <a:schemeClr val="accent2"/>
              </a:solidFill>
              <a:latin typeface="Times New Roman" panose="02020603050405020304" pitchFamily="18" charset="0"/>
              <a:cs typeface="Times New Roman" panose="02020603050405020304" pitchFamily="18" charset="0"/>
            </a:endParaRPr>
          </a:p>
          <a:p>
            <a:pPr lvl="1">
              <a:defRPr/>
            </a:pPr>
            <a:endParaRPr lang="en-GB" sz="2200" dirty="0">
              <a:solidFill>
                <a:schemeClr val="tx1"/>
              </a:solidFill>
              <a:latin typeface="Times New Roman" panose="02020603050405020304" pitchFamily="18" charset="0"/>
              <a:cs typeface="Times New Roman" panose="02020603050405020304" pitchFamily="18" charset="0"/>
            </a:endParaRPr>
          </a:p>
          <a:p>
            <a:pPr marL="342900" lvl="1" indent="-342900">
              <a:buFont typeface="Arial" panose="020B0604020202020204" pitchFamily="34" charset="0"/>
              <a:buChar char="•"/>
              <a:defRPr/>
            </a:pPr>
            <a:r>
              <a:rPr lang="en-GB" sz="2200" dirty="0" smtClean="0">
                <a:solidFill>
                  <a:schemeClr val="tx1"/>
                </a:solidFill>
                <a:latin typeface="Times New Roman" panose="02020603050405020304" pitchFamily="18" charset="0"/>
                <a:cs typeface="Times New Roman" panose="02020603050405020304" pitchFamily="18" charset="0"/>
              </a:rPr>
              <a:t>Is this a competing interest?</a:t>
            </a:r>
          </a:p>
          <a:p>
            <a:pPr marL="342900" lvl="1" indent="-342900">
              <a:buFont typeface="Arial" panose="020B0604020202020204" pitchFamily="34" charset="0"/>
              <a:buChar char="•"/>
              <a:defRPr/>
            </a:pPr>
            <a:endParaRPr lang="en-GB" sz="2200" dirty="0" smtClean="0">
              <a:solidFill>
                <a:schemeClr val="tx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Competing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interests – example 1</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8" name="Rectangle 7"/>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6578585"/>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1"/>
          </p:nvPr>
        </p:nvSpPr>
        <p:spPr>
          <a:xfrm>
            <a:off x="522000" y="1124744"/>
            <a:ext cx="8136000" cy="4879975"/>
          </a:xfrm>
        </p:spPr>
        <p:txBody>
          <a:bodyPr/>
          <a:lstStyle/>
          <a:p>
            <a:pPr marL="342900" lvl="0" indent="-342900">
              <a:lnSpc>
                <a:spcPct val="200000"/>
              </a:lnSpc>
              <a:buFont typeface="Arial" panose="020B0604020202020204" pitchFamily="34" charset="0"/>
              <a:buChar char="•"/>
              <a:defRPr/>
            </a:pPr>
            <a:r>
              <a:rPr lang="en-GB" sz="2200" dirty="0" smtClean="0">
                <a:solidFill>
                  <a:schemeClr val="tx1"/>
                </a:solidFill>
                <a:latin typeface="Times New Roman" panose="02020603050405020304" pitchFamily="18" charset="0"/>
                <a:cs typeface="Times New Roman" panose="02020603050405020304" pitchFamily="18" charset="0"/>
              </a:rPr>
              <a:t>A researcher writes a paper reporting that there are no adverse effects of smoking on fertility.</a:t>
            </a:r>
          </a:p>
          <a:p>
            <a:pPr marL="342900" lvl="0" indent="-342900">
              <a:lnSpc>
                <a:spcPct val="200000"/>
              </a:lnSpc>
              <a:buFont typeface="Arial" panose="020B0604020202020204" pitchFamily="34" charset="0"/>
              <a:buChar char="•"/>
              <a:defRPr/>
            </a:pPr>
            <a:r>
              <a:rPr lang="en-GB" sz="2200" dirty="0" smtClean="0">
                <a:solidFill>
                  <a:schemeClr val="tx1"/>
                </a:solidFill>
                <a:latin typeface="Times New Roman" panose="02020603050405020304" pitchFamily="18" charset="0"/>
                <a:cs typeface="Times New Roman" panose="02020603050405020304" pitchFamily="18" charset="0"/>
              </a:rPr>
              <a:t>Her husband works in the cigarette industry.</a:t>
            </a:r>
          </a:p>
          <a:p>
            <a:pPr>
              <a:lnSpc>
                <a:spcPct val="200000"/>
              </a:lnSpc>
              <a:defRPr/>
            </a:pPr>
            <a:r>
              <a:rPr lang="zh-CN" altLang="en-US" dirty="0" smtClean="0">
                <a:solidFill>
                  <a:schemeClr val="accent2"/>
                </a:solidFill>
                <a:latin typeface="Times New Roman" panose="02020603050405020304" pitchFamily="18" charset="0"/>
                <a:cs typeface="Times New Roman" panose="02020603050405020304" pitchFamily="18" charset="0"/>
              </a:rPr>
              <a:t>文章中指出吸烟对生育没有负面影响，同时该作者的丈夫在烟草行业工作。</a:t>
            </a:r>
            <a:endParaRPr lang="en-GB" altLang="zh-CN" dirty="0" smtClean="0">
              <a:solidFill>
                <a:schemeClr val="accent2"/>
              </a:solidFill>
              <a:latin typeface="Times New Roman" panose="02020603050405020304" pitchFamily="18" charset="0"/>
              <a:cs typeface="Times New Roman" panose="02020603050405020304" pitchFamily="18" charset="0"/>
            </a:endParaRPr>
          </a:p>
          <a:p>
            <a:pPr marL="342900" lvl="1" indent="-342900">
              <a:lnSpc>
                <a:spcPct val="200000"/>
              </a:lnSpc>
              <a:buFont typeface="Arial" panose="020B0604020202020204" pitchFamily="34" charset="0"/>
              <a:buChar char="•"/>
              <a:defRPr/>
            </a:pPr>
            <a:r>
              <a:rPr lang="en-GB" sz="2200" dirty="0">
                <a:solidFill>
                  <a:schemeClr val="tx1"/>
                </a:solidFill>
                <a:latin typeface="Times New Roman" panose="02020603050405020304" pitchFamily="18" charset="0"/>
                <a:cs typeface="Times New Roman" panose="02020603050405020304" pitchFamily="18" charset="0"/>
              </a:rPr>
              <a:t>Is this a competing interest</a:t>
            </a:r>
            <a:r>
              <a:rPr lang="en-GB" sz="2200" dirty="0" smtClean="0">
                <a:solidFill>
                  <a:schemeClr val="tx1"/>
                </a:solidFill>
                <a:latin typeface="Times New Roman" panose="02020603050405020304" pitchFamily="18" charset="0"/>
                <a:cs typeface="Times New Roman" panose="02020603050405020304" pitchFamily="18" charset="0"/>
              </a:rPr>
              <a:t>?</a:t>
            </a:r>
          </a:p>
        </p:txBody>
      </p:sp>
      <p:sp>
        <p:nvSpPr>
          <p:cNvPr id="4"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Competing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interests – example 1</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5" name="Rectangle 4"/>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24756626"/>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683568" y="915190"/>
            <a:ext cx="7772400" cy="44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endParaRPr lang="en-GB" sz="2200" kern="0" dirty="0" smtClean="0">
              <a:solidFill>
                <a:srgbClr val="002143"/>
              </a:solidFill>
            </a:endParaRPr>
          </a:p>
          <a:p>
            <a:pPr marL="0" indent="0">
              <a:buFontTx/>
              <a:buNone/>
            </a:pPr>
            <a:endParaRPr lang="en-GB" sz="2200" kern="0" dirty="0">
              <a:solidFill>
                <a:srgbClr val="002143"/>
              </a:solidFill>
            </a:endParaRPr>
          </a:p>
        </p:txBody>
      </p:sp>
      <p:pic>
        <p:nvPicPr>
          <p:cNvPr id="4098" name="Picture 2" descr="http://www.biomedcentral.com/content/figures/1471-2202-15-99-5.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702" r="38562"/>
          <a:stretch/>
        </p:blipFill>
        <p:spPr bwMode="auto">
          <a:xfrm>
            <a:off x="5364088" y="914127"/>
            <a:ext cx="3779912" cy="48768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5598468" y="764704"/>
            <a:ext cx="629716" cy="5184576"/>
          </a:xfrm>
          <a:prstGeom prst="rect">
            <a:avLst/>
          </a:prstGeom>
          <a:solidFill>
            <a:schemeClr val="bg1"/>
          </a:solidFill>
        </p:spPr>
        <p:txBody>
          <a:bodyPr wrap="square" lIns="0" tIns="0" rIns="0" bIns="0" rtlCol="0">
            <a:noAutofit/>
          </a:bodyPr>
          <a:lstStyle/>
          <a:p>
            <a:pPr>
              <a:lnSpc>
                <a:spcPts val="2200"/>
              </a:lnSpc>
              <a:spcBef>
                <a:spcPts val="900"/>
              </a:spcBef>
              <a:buClr>
                <a:srgbClr val="0176C3"/>
              </a:buClr>
              <a:buSzPct val="100000"/>
            </a:pPr>
            <a:endParaRPr lang="en-GB" dirty="0" err="1" smtClean="0">
              <a:solidFill>
                <a:srgbClr val="002143"/>
              </a:solidFill>
            </a:endParaRPr>
          </a:p>
        </p:txBody>
      </p:sp>
      <p:sp>
        <p:nvSpPr>
          <p:cNvPr id="5" name="TextBox 4"/>
          <p:cNvSpPr txBox="1"/>
          <p:nvPr/>
        </p:nvSpPr>
        <p:spPr>
          <a:xfrm>
            <a:off x="395536" y="1196752"/>
            <a:ext cx="4968552" cy="2448272"/>
          </a:xfrm>
          <a:prstGeom prst="rect">
            <a:avLst/>
          </a:prstGeom>
          <a:noFill/>
        </p:spPr>
        <p:txBody>
          <a:bodyPr wrap="square" lIns="0" tIns="0" rIns="0" bIns="0" rtlCol="0">
            <a:noAutofit/>
          </a:bodyPr>
          <a:lstStyle/>
          <a:p>
            <a:pPr marL="285750" indent="-285750" algn="just">
              <a:lnSpc>
                <a:spcPts val="2200"/>
              </a:lnSpc>
              <a:spcBef>
                <a:spcPts val="900"/>
              </a:spcBef>
              <a:buClr>
                <a:srgbClr val="0176C3"/>
              </a:buClr>
              <a:buSzPct val="100000"/>
              <a:buFont typeface="Arial" panose="020B0604020202020204" pitchFamily="34" charset="0"/>
              <a:buChar char="•"/>
            </a:pPr>
            <a:r>
              <a:rPr lang="en-GB" dirty="0" smtClean="0">
                <a:solidFill>
                  <a:srgbClr val="002143"/>
                </a:solidFill>
                <a:latin typeface="Times New Roman" panose="02020603050405020304" pitchFamily="18" charset="0"/>
                <a:cs typeface="Times New Roman" panose="02020603050405020304" pitchFamily="18" charset="0"/>
              </a:rPr>
              <a:t>Editor sends a manuscript containing these images to reviewers.</a:t>
            </a:r>
          </a:p>
          <a:p>
            <a:pPr marL="285750" indent="-285750" algn="just">
              <a:lnSpc>
                <a:spcPts val="2200"/>
              </a:lnSpc>
              <a:spcBef>
                <a:spcPts val="900"/>
              </a:spcBef>
              <a:buClr>
                <a:srgbClr val="0176C3"/>
              </a:buClr>
              <a:buSzPct val="100000"/>
            </a:pPr>
            <a:r>
              <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编辑发给审稿人的文章中包含右侧图片</a:t>
            </a:r>
            <a:endPar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285750" indent="-285750" algn="just">
              <a:lnSpc>
                <a:spcPts val="2200"/>
              </a:lnSpc>
              <a:spcBef>
                <a:spcPts val="900"/>
              </a:spcBef>
              <a:buClr>
                <a:srgbClr val="0176C3"/>
              </a:buClr>
              <a:buSzPct val="100000"/>
              <a:buFont typeface="Arial" panose="020B0604020202020204" pitchFamily="34" charset="0"/>
              <a:buChar char="•"/>
            </a:pPr>
            <a:r>
              <a:rPr lang="en-GB" dirty="0" smtClean="0">
                <a:solidFill>
                  <a:srgbClr val="002143"/>
                </a:solidFill>
                <a:latin typeface="Times New Roman" panose="02020603050405020304" pitchFamily="18" charset="0"/>
                <a:cs typeface="Times New Roman" panose="02020603050405020304" pitchFamily="18" charset="0"/>
              </a:rPr>
              <a:t>A reviewer  notes that these images have been published previously. </a:t>
            </a:r>
          </a:p>
          <a:p>
            <a:pPr marL="285750" indent="-285750" algn="just">
              <a:lnSpc>
                <a:spcPts val="2200"/>
              </a:lnSpc>
              <a:spcBef>
                <a:spcPts val="900"/>
              </a:spcBef>
              <a:buClr>
                <a:srgbClr val="0176C3"/>
              </a:buClr>
              <a:buSzPct val="100000"/>
            </a:pPr>
            <a:r>
              <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审稿人指出这些图片曾出版过</a:t>
            </a:r>
            <a:endPar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285750" indent="-285750" algn="just">
              <a:lnSpc>
                <a:spcPts val="2200"/>
              </a:lnSpc>
              <a:spcBef>
                <a:spcPts val="900"/>
              </a:spcBef>
              <a:buClr>
                <a:srgbClr val="0176C3"/>
              </a:buClr>
              <a:buSzPct val="100000"/>
              <a:buFont typeface="Arial" panose="020B0604020202020204" pitchFamily="34" charset="0"/>
              <a:buChar char="•"/>
            </a:pPr>
            <a:r>
              <a:rPr lang="en-GB" dirty="0" smtClean="0">
                <a:solidFill>
                  <a:srgbClr val="002143"/>
                </a:solidFill>
                <a:latin typeface="Times New Roman" panose="02020603050405020304" pitchFamily="18" charset="0"/>
                <a:cs typeface="Times New Roman" panose="02020603050405020304" pitchFamily="18" charset="0"/>
              </a:rPr>
              <a:t>Editor compares the image with the published article and agrees. The editor asks the authors to explain.</a:t>
            </a:r>
          </a:p>
          <a:p>
            <a:pPr marL="285750" indent="-285750" algn="just">
              <a:lnSpc>
                <a:spcPts val="2200"/>
              </a:lnSpc>
              <a:spcBef>
                <a:spcPts val="900"/>
              </a:spcBef>
              <a:buClr>
                <a:srgbClr val="0176C3"/>
              </a:buClr>
              <a:buSzPct val="100000"/>
            </a:pPr>
            <a:r>
              <a:rPr lang="en-GB" altLang="zh-CN"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编辑与原出版物比较，同意，要求作者解释</a:t>
            </a:r>
            <a:endPar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a:p>
            <a:pPr marL="285750" indent="-285750" algn="just">
              <a:lnSpc>
                <a:spcPts val="2200"/>
              </a:lnSpc>
              <a:spcBef>
                <a:spcPts val="900"/>
              </a:spcBef>
              <a:buClr>
                <a:srgbClr val="0176C3"/>
              </a:buClr>
              <a:buSzPct val="100000"/>
              <a:buFont typeface="Arial" panose="020B0604020202020204" pitchFamily="34" charset="0"/>
              <a:buChar char="•"/>
            </a:pPr>
            <a:r>
              <a:rPr lang="en-GB" dirty="0" smtClean="0">
                <a:solidFill>
                  <a:srgbClr val="002143"/>
                </a:solidFill>
                <a:latin typeface="Times New Roman" panose="02020603050405020304" pitchFamily="18" charset="0"/>
                <a:cs typeface="Times New Roman" panose="02020603050405020304" pitchFamily="18" charset="0"/>
              </a:rPr>
              <a:t>The authors respond to say this is true – they run many gels and have only used these images to be representative of their results.</a:t>
            </a:r>
          </a:p>
          <a:p>
            <a:pPr marL="285750" indent="-285750" algn="just">
              <a:lnSpc>
                <a:spcPts val="2200"/>
              </a:lnSpc>
              <a:spcBef>
                <a:spcPts val="900"/>
              </a:spcBef>
              <a:buClr>
                <a:srgbClr val="0176C3"/>
              </a:buClr>
              <a:buSzPct val="100000"/>
            </a:pPr>
            <a:r>
              <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	</a:t>
            </a:r>
            <a:r>
              <a:rPr lang="zh-CN" altLang="en-US" sz="1600" dirty="0" smtClean="0">
                <a:solidFill>
                  <a:srgbClr val="0070C0"/>
                </a:solidFill>
                <a:latin typeface="Times New Roman" panose="02020603050405020304" pitchFamily="18" charset="0"/>
                <a:ea typeface="微软雅黑" pitchFamily="34" charset="-122"/>
                <a:cs typeface="Times New Roman" panose="02020603050405020304" pitchFamily="18" charset="0"/>
              </a:rPr>
              <a:t>作者承认，解释说他们做过很多凝胶实验，只是用这些图片来代表实验结果</a:t>
            </a:r>
            <a:endParaRPr lang="en-GB" sz="1600" dirty="0" smtClean="0">
              <a:solidFill>
                <a:srgbClr val="0070C0"/>
              </a:solidFill>
              <a:latin typeface="Times New Roman" panose="02020603050405020304" pitchFamily="18" charset="0"/>
              <a:ea typeface="微软雅黑" pitchFamily="34" charset="-122"/>
              <a:cs typeface="Times New Roman" panose="02020603050405020304" pitchFamily="18" charset="0"/>
            </a:endParaRPr>
          </a:p>
        </p:txBody>
      </p:sp>
      <p:sp>
        <p:nvSpPr>
          <p:cNvPr id="8"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Image manipulation – example</a:t>
            </a:r>
          </a:p>
        </p:txBody>
      </p:sp>
    </p:spTree>
    <p:extLst>
      <p:ext uri="{BB962C8B-B14F-4D97-AF65-F5344CB8AC3E}">
        <p14:creationId xmlns:p14="http://schemas.microsoft.com/office/powerpoint/2010/main" xmlns="" val="3610699271"/>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179512" y="764704"/>
            <a:ext cx="8712968" cy="3384376"/>
          </a:xfrm>
        </p:spPr>
        <p:txBody>
          <a:bodyPr/>
          <a:lstStyle/>
          <a:p>
            <a:pPr algn="just"/>
            <a:endParaRPr lang="en-GB" dirty="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dirty="0">
                <a:solidFill>
                  <a:schemeClr val="tx1"/>
                </a:solidFill>
                <a:latin typeface="Times New Roman" panose="02020603050405020304" pitchFamily="18" charset="0"/>
                <a:cs typeface="Times New Roman" panose="02020603050405020304" pitchFamily="18" charset="0"/>
              </a:rPr>
              <a:t>Original </a:t>
            </a:r>
            <a:r>
              <a:rPr lang="en-GB" dirty="0" smtClean="0">
                <a:solidFill>
                  <a:schemeClr val="tx1"/>
                </a:solidFill>
                <a:latin typeface="Times New Roman" panose="02020603050405020304" pitchFamily="18" charset="0"/>
                <a:cs typeface="Times New Roman" panose="02020603050405020304" pitchFamily="18" charset="0"/>
              </a:rPr>
              <a:t>data should always have accompanying explanation.</a:t>
            </a:r>
          </a:p>
          <a:p>
            <a:pPr marL="285750" indent="-28575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引用原</a:t>
            </a:r>
            <a:r>
              <a:rPr lang="zh-CN" altLang="en-US" sz="1600" dirty="0">
                <a:solidFill>
                  <a:srgbClr val="0070C0"/>
                </a:solidFill>
                <a:latin typeface="Times New Roman" panose="02020603050405020304" pitchFamily="18" charset="0"/>
                <a:cs typeface="Times New Roman" panose="02020603050405020304" pitchFamily="18" charset="0"/>
              </a:rPr>
              <a:t>有</a:t>
            </a:r>
            <a:r>
              <a:rPr lang="zh-CN" altLang="en-US" sz="1600" dirty="0" smtClean="0">
                <a:solidFill>
                  <a:srgbClr val="0070C0"/>
                </a:solidFill>
                <a:latin typeface="Times New Roman" panose="02020603050405020304" pitchFamily="18" charset="0"/>
                <a:cs typeface="Times New Roman" panose="02020603050405020304" pitchFamily="18" charset="0"/>
              </a:rPr>
              <a:t>数据</a:t>
            </a:r>
            <a:r>
              <a:rPr lang="zh-CN" altLang="en-US" sz="1600" dirty="0">
                <a:solidFill>
                  <a:srgbClr val="0070C0"/>
                </a:solidFill>
                <a:latin typeface="Times New Roman" panose="02020603050405020304" pitchFamily="18" charset="0"/>
                <a:cs typeface="Times New Roman" panose="02020603050405020304" pitchFamily="18" charset="0"/>
              </a:rPr>
              <a:t>需</a:t>
            </a:r>
            <a:r>
              <a:rPr lang="zh-CN" altLang="en-US" sz="1600" dirty="0" smtClean="0">
                <a:solidFill>
                  <a:srgbClr val="0070C0"/>
                </a:solidFill>
                <a:latin typeface="Times New Roman" panose="02020603050405020304" pitchFamily="18" charset="0"/>
                <a:cs typeface="Times New Roman" panose="02020603050405020304" pitchFamily="18" charset="0"/>
              </a:rPr>
              <a:t>要做出解释</a:t>
            </a:r>
            <a:endParaRPr lang="en-GB" sz="16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If </a:t>
            </a:r>
            <a:r>
              <a:rPr lang="en-GB" dirty="0">
                <a:solidFill>
                  <a:schemeClr val="tx1"/>
                </a:solidFill>
                <a:latin typeface="Times New Roman" panose="02020603050405020304" pitchFamily="18" charset="0"/>
                <a:cs typeface="Times New Roman" panose="02020603050405020304" pitchFamily="18" charset="0"/>
              </a:rPr>
              <a:t>original data are being used just to illustrate a point, this </a:t>
            </a:r>
            <a:r>
              <a:rPr lang="en-GB" dirty="0" smtClean="0">
                <a:solidFill>
                  <a:schemeClr val="tx1"/>
                </a:solidFill>
                <a:latin typeface="Times New Roman" panose="02020603050405020304" pitchFamily="18" charset="0"/>
                <a:cs typeface="Times New Roman" panose="02020603050405020304" pitchFamily="18" charset="0"/>
              </a:rPr>
              <a:t>needs a very </a:t>
            </a:r>
            <a:r>
              <a:rPr lang="en-GB" dirty="0">
                <a:solidFill>
                  <a:schemeClr val="tx1"/>
                </a:solidFill>
                <a:latin typeface="Times New Roman" panose="02020603050405020304" pitchFamily="18" charset="0"/>
                <a:cs typeface="Times New Roman" panose="02020603050405020304" pitchFamily="18" charset="0"/>
              </a:rPr>
              <a:t>clear statement in the manuscript </a:t>
            </a:r>
            <a:r>
              <a:rPr lang="en-GB" dirty="0" smtClean="0">
                <a:solidFill>
                  <a:schemeClr val="tx1"/>
                </a:solidFill>
                <a:latin typeface="Times New Roman" panose="02020603050405020304" pitchFamily="18" charset="0"/>
                <a:cs typeface="Times New Roman" panose="02020603050405020304" pitchFamily="18" charset="0"/>
              </a:rPr>
              <a:t>explaining </a:t>
            </a:r>
            <a:r>
              <a:rPr lang="en-GB" dirty="0">
                <a:solidFill>
                  <a:schemeClr val="tx1"/>
                </a:solidFill>
                <a:latin typeface="Times New Roman" panose="02020603050405020304" pitchFamily="18" charset="0"/>
                <a:cs typeface="Times New Roman" panose="02020603050405020304" pitchFamily="18" charset="0"/>
              </a:rPr>
              <a:t>what is being </a:t>
            </a:r>
            <a:r>
              <a:rPr lang="en-GB" dirty="0" smtClean="0">
                <a:solidFill>
                  <a:schemeClr val="tx1"/>
                </a:solidFill>
                <a:latin typeface="Times New Roman" panose="02020603050405020304" pitchFamily="18" charset="0"/>
                <a:cs typeface="Times New Roman" panose="02020603050405020304" pitchFamily="18" charset="0"/>
              </a:rPr>
              <a:t>demonstrated. </a:t>
            </a:r>
          </a:p>
          <a:p>
            <a:pPr marL="285750" indent="-28575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如果使用原有数据阐述某观点，须在论文中明确解释这组数据是用来证明什么</a:t>
            </a:r>
            <a:endParaRPr lang="en-GB" sz="16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dirty="0" smtClean="0">
                <a:solidFill>
                  <a:schemeClr val="tx1"/>
                </a:solidFill>
                <a:latin typeface="Times New Roman" panose="02020603050405020304" pitchFamily="18" charset="0"/>
                <a:cs typeface="Times New Roman" panose="02020603050405020304" pitchFamily="18" charset="0"/>
              </a:rPr>
              <a:t>Original source must be cited and can only be re-used if the copyright holder gives permission).</a:t>
            </a:r>
          </a:p>
          <a:p>
            <a:pPr marL="285750" indent="-285750" algn="just"/>
            <a:r>
              <a:rPr lang="en-GB" sz="1600" dirty="0" smtClean="0">
                <a:solidFill>
                  <a:srgbClr val="0070C0"/>
                </a:solidFill>
                <a:latin typeface="Times New Roman" panose="02020603050405020304" pitchFamily="18" charset="0"/>
                <a:cs typeface="Times New Roman" panose="02020603050405020304" pitchFamily="18" charset="0"/>
              </a:rPr>
              <a:t>	</a:t>
            </a:r>
            <a:r>
              <a:rPr lang="zh-CN" altLang="en-US" sz="1600" dirty="0" smtClean="0">
                <a:solidFill>
                  <a:srgbClr val="0070C0"/>
                </a:solidFill>
                <a:latin typeface="Times New Roman" panose="02020603050405020304" pitchFamily="18" charset="0"/>
                <a:cs typeface="Times New Roman" panose="02020603050405020304" pitchFamily="18" charset="0"/>
              </a:rPr>
              <a:t>须引用</a:t>
            </a:r>
            <a:r>
              <a:rPr lang="zh-CN" altLang="en-US" sz="1600" dirty="0">
                <a:solidFill>
                  <a:srgbClr val="0070C0"/>
                </a:solidFill>
                <a:latin typeface="Times New Roman" panose="02020603050405020304" pitchFamily="18" charset="0"/>
                <a:cs typeface="Times New Roman" panose="02020603050405020304" pitchFamily="18" charset="0"/>
              </a:rPr>
              <a:t>数据</a:t>
            </a:r>
            <a:r>
              <a:rPr lang="zh-CN" altLang="en-US" sz="1600" dirty="0" smtClean="0">
                <a:solidFill>
                  <a:srgbClr val="0070C0"/>
                </a:solidFill>
                <a:latin typeface="Times New Roman" panose="02020603050405020304" pitchFamily="18" charset="0"/>
                <a:cs typeface="Times New Roman" panose="02020603050405020304" pitchFamily="18" charset="0"/>
              </a:rPr>
              <a:t>出处，并只有在征得许可后才可使用</a:t>
            </a:r>
            <a:endParaRPr lang="en-GB" sz="1600" dirty="0">
              <a:solidFill>
                <a:srgbClr val="0070C0"/>
              </a:solidFill>
              <a:latin typeface="Times New Roman" panose="02020603050405020304" pitchFamily="18" charset="0"/>
              <a:cs typeface="Times New Roman" panose="02020603050405020304" pitchFamily="18" charset="0"/>
            </a:endParaRPr>
          </a:p>
        </p:txBody>
      </p:sp>
      <p:sp>
        <p:nvSpPr>
          <p:cNvPr id="4" name="Rectangle 3"/>
          <p:cNvSpPr/>
          <p:nvPr/>
        </p:nvSpPr>
        <p:spPr>
          <a:xfrm>
            <a:off x="179512" y="4149080"/>
            <a:ext cx="8712968" cy="2308324"/>
          </a:xfrm>
          <a:prstGeom prst="rect">
            <a:avLst/>
          </a:prstGeom>
          <a:ln w="15875">
            <a:solidFill>
              <a:srgbClr val="FF0000"/>
            </a:solidFill>
          </a:ln>
        </p:spPr>
        <p:txBody>
          <a:bodyPr wrap="square">
            <a:spAutoFit/>
          </a:bodyPr>
          <a:lstStyle/>
          <a:p>
            <a:pPr algn="just"/>
            <a:r>
              <a:rPr lang="en-GB" sz="1600" i="1" dirty="0">
                <a:solidFill>
                  <a:srgbClr val="FF0000"/>
                </a:solidFill>
                <a:latin typeface="Times New Roman" panose="02020603050405020304" pitchFamily="18" charset="0"/>
                <a:cs typeface="Times New Roman" panose="02020603050405020304" pitchFamily="18" charset="0"/>
              </a:rPr>
              <a:t>If you misrepresent your data, you are deceiving your colleagues, who expect and assume basic scientific honesty—that is, that each image you present is an accurate representation of what you actually observed. </a:t>
            </a:r>
            <a:endParaRPr lang="en-GB" sz="1600" i="1" dirty="0" smtClean="0">
              <a:solidFill>
                <a:srgbClr val="FF0000"/>
              </a:solidFill>
              <a:latin typeface="Times New Roman" panose="02020603050405020304" pitchFamily="18" charset="0"/>
              <a:cs typeface="Times New Roman" panose="02020603050405020304" pitchFamily="18" charset="0"/>
            </a:endParaRPr>
          </a:p>
          <a:p>
            <a:pPr algn="just"/>
            <a:endParaRPr lang="en-GB" sz="1600" i="1" dirty="0">
              <a:solidFill>
                <a:srgbClr val="5F5F5F"/>
              </a:solidFill>
              <a:latin typeface="Times New Roman" panose="02020603050405020304" pitchFamily="18" charset="0"/>
              <a:cs typeface="Times New Roman" panose="02020603050405020304" pitchFamily="18" charset="0"/>
            </a:endParaRPr>
          </a:p>
          <a:p>
            <a:pPr algn="just"/>
            <a:r>
              <a:rPr lang="en-GB" sz="1600" i="1" dirty="0">
                <a:solidFill>
                  <a:srgbClr val="FF0000"/>
                </a:solidFill>
                <a:latin typeface="Times New Roman" panose="02020603050405020304" pitchFamily="18" charset="0"/>
                <a:cs typeface="Times New Roman" panose="02020603050405020304" pitchFamily="18" charset="0"/>
              </a:rPr>
              <a:t>Manipulating images to make figures more simple and more convincing may also deprive you and your colleagues of seeing other information that is often hidden in a picture or other primary data. </a:t>
            </a:r>
            <a:endParaRPr lang="en-GB" sz="1600" i="1" dirty="0" smtClean="0">
              <a:solidFill>
                <a:srgbClr val="FF0000"/>
              </a:solidFill>
              <a:latin typeface="Times New Roman" panose="02020603050405020304" pitchFamily="18" charset="0"/>
              <a:cs typeface="Times New Roman" panose="02020603050405020304" pitchFamily="18" charset="0"/>
            </a:endParaRPr>
          </a:p>
          <a:p>
            <a:pPr algn="just"/>
            <a:endParaRPr lang="en-GB" sz="1600" i="1" dirty="0">
              <a:solidFill>
                <a:srgbClr val="5F5F5F"/>
              </a:solidFill>
              <a:latin typeface="Times New Roman" panose="02020603050405020304" pitchFamily="18" charset="0"/>
              <a:cs typeface="Times New Roman" panose="02020603050405020304" pitchFamily="18" charset="0"/>
            </a:endParaRPr>
          </a:p>
          <a:p>
            <a:pPr algn="just"/>
            <a:r>
              <a:rPr lang="en-GB" sz="1600" dirty="0" err="1" smtClean="0">
                <a:solidFill>
                  <a:srgbClr val="002143"/>
                </a:solidFill>
                <a:latin typeface="Times New Roman" panose="02020603050405020304" pitchFamily="18" charset="0"/>
                <a:cs typeface="Times New Roman" panose="02020603050405020304" pitchFamily="18" charset="0"/>
              </a:rPr>
              <a:t>Rossner</a:t>
            </a:r>
            <a:r>
              <a:rPr lang="en-GB" sz="1600" dirty="0" smtClean="0">
                <a:solidFill>
                  <a:srgbClr val="002143"/>
                </a:solidFill>
                <a:latin typeface="Times New Roman" panose="02020603050405020304" pitchFamily="18" charset="0"/>
                <a:cs typeface="Times New Roman" panose="02020603050405020304" pitchFamily="18" charset="0"/>
              </a:rPr>
              <a:t> and Yamada; </a:t>
            </a:r>
            <a:r>
              <a:rPr lang="en-GB" sz="1600" i="1" dirty="0">
                <a:solidFill>
                  <a:srgbClr val="002143"/>
                </a:solidFill>
                <a:latin typeface="Times New Roman" panose="02020603050405020304" pitchFamily="18" charset="0"/>
                <a:cs typeface="Times New Roman" panose="02020603050405020304" pitchFamily="18" charset="0"/>
              </a:rPr>
              <a:t>Journal of Cell Biology </a:t>
            </a:r>
            <a:r>
              <a:rPr lang="en-GB" sz="1600" dirty="0" smtClean="0">
                <a:solidFill>
                  <a:srgbClr val="002143"/>
                </a:solidFill>
                <a:latin typeface="Times New Roman" panose="02020603050405020304" pitchFamily="18" charset="0"/>
                <a:cs typeface="Times New Roman" panose="02020603050405020304" pitchFamily="18" charset="0"/>
              </a:rPr>
              <a:t>2004;166:11–15</a:t>
            </a:r>
          </a:p>
          <a:p>
            <a:pPr algn="just"/>
            <a:r>
              <a:rPr lang="en-GB" sz="1600" i="1" dirty="0" smtClean="0">
                <a:solidFill>
                  <a:srgbClr val="5F5F5F"/>
                </a:solidFill>
                <a:latin typeface="Times New Roman" panose="02020603050405020304" pitchFamily="18" charset="0"/>
                <a:cs typeface="Times New Roman" panose="02020603050405020304" pitchFamily="18" charset="0"/>
              </a:rPr>
              <a:t> </a:t>
            </a:r>
            <a:r>
              <a:rPr lang="en-GB" sz="1600" i="1" dirty="0">
                <a:solidFill>
                  <a:srgbClr val="5F5F5F"/>
                </a:solidFill>
                <a:latin typeface="Times New Roman" panose="02020603050405020304" pitchFamily="18" charset="0"/>
                <a:cs typeface="Times New Roman" panose="02020603050405020304" pitchFamily="18" charset="0"/>
                <a:hlinkClick r:id="rId2"/>
              </a:rPr>
              <a:t>http://</a:t>
            </a:r>
            <a:r>
              <a:rPr lang="en-GB" sz="1600" i="1" dirty="0" smtClean="0">
                <a:solidFill>
                  <a:srgbClr val="5F5F5F"/>
                </a:solidFill>
                <a:latin typeface="Times New Roman" panose="02020603050405020304" pitchFamily="18" charset="0"/>
                <a:cs typeface="Times New Roman" panose="02020603050405020304" pitchFamily="18" charset="0"/>
                <a:hlinkClick r:id="rId2"/>
              </a:rPr>
              <a:t>jcb.rupress.org/content/166/1/11.full</a:t>
            </a:r>
            <a:r>
              <a:rPr lang="en-GB" sz="1600" i="1" dirty="0" smtClean="0">
                <a:solidFill>
                  <a:srgbClr val="5F5F5F"/>
                </a:solidFill>
                <a:latin typeface="Times New Roman" panose="02020603050405020304" pitchFamily="18" charset="0"/>
                <a:cs typeface="Times New Roman" panose="02020603050405020304" pitchFamily="18" charset="0"/>
              </a:rPr>
              <a:t> </a:t>
            </a:r>
            <a:endParaRPr lang="en-GB" sz="1600" i="1" dirty="0">
              <a:solidFill>
                <a:srgbClr val="5F5F5F"/>
              </a:solidFill>
              <a:latin typeface="Times New Roman" panose="02020603050405020304" pitchFamily="18" charset="0"/>
              <a:cs typeface="Times New Roman" panose="02020603050405020304" pitchFamily="18" charset="0"/>
            </a:endParaRPr>
          </a:p>
        </p:txBody>
      </p:sp>
      <p:sp>
        <p:nvSpPr>
          <p:cNvPr id="9"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Image manipulation –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Ethical Concerns</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19232281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2437457"/>
            <a:ext cx="8136000" cy="3511823"/>
          </a:xfrm>
        </p:spPr>
        <p:txBody>
          <a:bodyPr/>
          <a:lstStyle/>
          <a:p>
            <a:pPr algn="just"/>
            <a:r>
              <a:rPr lang="en-GB" sz="2200" b="1" dirty="0" smtClean="0">
                <a:solidFill>
                  <a:schemeClr val="tx1"/>
                </a:solidFill>
                <a:latin typeface="Times New Roman" panose="02020603050405020304" pitchFamily="18" charset="0"/>
                <a:cs typeface="Times New Roman" panose="02020603050405020304" pitchFamily="18" charset="0"/>
              </a:rPr>
              <a:t>To qualify as an author a researcher must have: </a:t>
            </a:r>
            <a:r>
              <a:rPr lang="zh-CN" altLang="en-US" b="1" dirty="0" smtClean="0">
                <a:solidFill>
                  <a:srgbClr val="0070C0"/>
                </a:solidFill>
                <a:latin typeface="Times New Roman" panose="02020603050405020304" pitchFamily="18" charset="0"/>
                <a:cs typeface="Times New Roman" panose="02020603050405020304" pitchFamily="18" charset="0"/>
              </a:rPr>
              <a:t>成为作者的标准</a:t>
            </a:r>
            <a:endParaRPr lang="en-US" sz="2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Substantial </a:t>
            </a:r>
            <a:r>
              <a:rPr lang="en-US" dirty="0">
                <a:solidFill>
                  <a:schemeClr val="tx1"/>
                </a:solidFill>
                <a:latin typeface="Times New Roman" panose="02020603050405020304" pitchFamily="18" charset="0"/>
                <a:cs typeface="Times New Roman" panose="02020603050405020304" pitchFamily="18" charset="0"/>
              </a:rPr>
              <a:t>contributions to the conception or design of the work; or the acquisition, analysis, or interpretation of data for the work; </a:t>
            </a:r>
            <a:r>
              <a:rPr lang="en-US" dirty="0">
                <a:solidFill>
                  <a:srgbClr val="FF0000"/>
                </a:solidFill>
                <a:latin typeface="Times New Roman" panose="02020603050405020304" pitchFamily="18" charset="0"/>
                <a:cs typeface="Times New Roman" panose="02020603050405020304" pitchFamily="18" charset="0"/>
              </a:rPr>
              <a:t>AND</a:t>
            </a:r>
            <a:r>
              <a:rPr lang="en-US"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Drafting </a:t>
            </a:r>
            <a:r>
              <a:rPr lang="en-US" dirty="0">
                <a:solidFill>
                  <a:schemeClr val="tx1"/>
                </a:solidFill>
                <a:latin typeface="Times New Roman" panose="02020603050405020304" pitchFamily="18" charset="0"/>
                <a:cs typeface="Times New Roman" panose="02020603050405020304" pitchFamily="18" charset="0"/>
              </a:rPr>
              <a:t>the work or revising it critically for important intellectual content; </a:t>
            </a:r>
            <a:r>
              <a:rPr lang="en-US" dirty="0">
                <a:solidFill>
                  <a:srgbClr val="FF0000"/>
                </a:solidFill>
                <a:latin typeface="Times New Roman" panose="02020603050405020304" pitchFamily="18" charset="0"/>
                <a:cs typeface="Times New Roman" panose="02020603050405020304" pitchFamily="18" charset="0"/>
              </a:rPr>
              <a:t>AND</a:t>
            </a:r>
            <a:r>
              <a:rPr lang="en-US"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Final </a:t>
            </a:r>
            <a:r>
              <a:rPr lang="en-US" dirty="0">
                <a:solidFill>
                  <a:schemeClr val="tx1"/>
                </a:solidFill>
                <a:latin typeface="Times New Roman" panose="02020603050405020304" pitchFamily="18" charset="0"/>
                <a:cs typeface="Times New Roman" panose="02020603050405020304" pitchFamily="18" charset="0"/>
              </a:rPr>
              <a:t>approval of the version to be published; </a:t>
            </a:r>
            <a:r>
              <a:rPr lang="en-US" dirty="0">
                <a:solidFill>
                  <a:srgbClr val="FF0000"/>
                </a:solidFill>
                <a:latin typeface="Times New Roman" panose="02020603050405020304" pitchFamily="18" charset="0"/>
                <a:cs typeface="Times New Roman" panose="02020603050405020304" pitchFamily="18" charset="0"/>
              </a:rPr>
              <a:t>AND</a:t>
            </a:r>
            <a:r>
              <a:rPr lang="en-US"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Agreement </a:t>
            </a:r>
            <a:r>
              <a:rPr lang="en-US" dirty="0">
                <a:solidFill>
                  <a:schemeClr val="tx1"/>
                </a:solidFill>
                <a:latin typeface="Times New Roman" panose="02020603050405020304" pitchFamily="18" charset="0"/>
                <a:cs typeface="Times New Roman" panose="02020603050405020304" pitchFamily="18" charset="0"/>
              </a:rPr>
              <a:t>to be accountable for all aspects of the work in ensuring that questions related to the accuracy or integrity of any part of the work are appropriately investigated and resolved. </a:t>
            </a:r>
            <a:endParaRPr lang="en-US" dirty="0" smtClean="0">
              <a:solidFill>
                <a:schemeClr val="tx1"/>
              </a:solidFill>
              <a:latin typeface="Times New Roman" panose="02020603050405020304" pitchFamily="18" charset="0"/>
              <a:cs typeface="Times New Roman" panose="02020603050405020304" pitchFamily="18" charset="0"/>
            </a:endParaRPr>
          </a:p>
          <a:p>
            <a:pPr marL="285750" indent="-285750"/>
            <a:r>
              <a:rPr lang="zh-CN" altLang="en-US" dirty="0">
                <a:solidFill>
                  <a:srgbClr val="0070C0"/>
                </a:solidFill>
              </a:rPr>
              <a:t>同意对这项工作的全部负责，确保该工作不涉及任何诚信问题或准确性问题</a:t>
            </a:r>
            <a:endParaRPr lang="en-GB" dirty="0">
              <a:solidFill>
                <a:srgbClr val="0070C0"/>
              </a:solidFill>
            </a:endParaRPr>
          </a:p>
          <a:p>
            <a:pPr marL="285750" indent="-285750"/>
            <a:r>
              <a:rPr lang="zh-CN" altLang="en-US" dirty="0">
                <a:solidFill>
                  <a:srgbClr val="0070C0"/>
                </a:solidFill>
              </a:rPr>
              <a:t>对发表版本进行同意，对文章中某一部分内容负责</a:t>
            </a:r>
            <a:endParaRPr lang="en-GB" dirty="0">
              <a:solidFill>
                <a:srgbClr val="0070C0"/>
              </a:solidFill>
            </a:endParaRPr>
          </a:p>
          <a:p>
            <a:pPr marL="285750" indent="-285750"/>
            <a:r>
              <a:rPr lang="zh-CN" altLang="en-US" dirty="0">
                <a:solidFill>
                  <a:srgbClr val="0070C0"/>
                </a:solidFill>
              </a:rPr>
              <a:t>参与起草或修订论文</a:t>
            </a:r>
            <a:endParaRPr lang="en-GB" dirty="0">
              <a:solidFill>
                <a:srgbClr val="0070C0"/>
              </a:solidFill>
            </a:endParaRPr>
          </a:p>
          <a:p>
            <a:pPr marL="285750" indent="-285750"/>
            <a:r>
              <a:rPr lang="zh-CN" altLang="en-US" dirty="0">
                <a:solidFill>
                  <a:srgbClr val="0070C0"/>
                </a:solidFill>
              </a:rPr>
              <a:t>对实验设计、数据获取、或数据分析做出实质性贡献</a:t>
            </a:r>
            <a:endParaRPr lang="en-GB" dirty="0">
              <a:solidFill>
                <a:srgbClr val="0070C0"/>
              </a:solidFill>
            </a:endParaRPr>
          </a:p>
          <a:p>
            <a:pPr algn="just"/>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520700" y="918000"/>
            <a:ext cx="8155238" cy="1163395"/>
          </a:xfrm>
        </p:spPr>
        <p:txBody>
          <a:bodyPr/>
          <a:lstStyle/>
          <a:p>
            <a:r>
              <a:rPr lang="en-GB" dirty="0">
                <a:latin typeface="Times New Roman" panose="02020603050405020304" pitchFamily="18" charset="0"/>
                <a:cs typeface="Times New Roman" panose="02020603050405020304" pitchFamily="18" charset="0"/>
              </a:rPr>
              <a:t>International Committee of Medical Journal Editors (</a:t>
            </a:r>
            <a:r>
              <a:rPr lang="en-GB" dirty="0">
                <a:latin typeface="Times New Roman" panose="02020603050405020304" pitchFamily="18" charset="0"/>
                <a:cs typeface="Times New Roman" panose="02020603050405020304" pitchFamily="18" charset="0"/>
                <a:hlinkClick r:id="rId3"/>
              </a:rPr>
              <a:t>ICMJE</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guidelines</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on authorship: </a:t>
            </a:r>
            <a:br>
              <a:rPr lang="en-GB" dirty="0" smtClean="0">
                <a:latin typeface="Times New Roman" panose="02020603050405020304" pitchFamily="18" charset="0"/>
                <a:cs typeface="Times New Roman" panose="02020603050405020304" pitchFamily="18" charset="0"/>
              </a:rPr>
            </a:b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zh-CN" altLang="en-US" sz="1800" dirty="0" smtClean="0">
                <a:solidFill>
                  <a:srgbClr val="0070C0"/>
                </a:solidFill>
                <a:latin typeface="Times New Roman" panose="02020603050405020304" pitchFamily="18" charset="0"/>
                <a:cs typeface="Times New Roman" panose="02020603050405020304" pitchFamily="18" charset="0"/>
              </a:rPr>
              <a:t>国际医学期刊编辑协会</a:t>
            </a:r>
            <a:r>
              <a:rPr lang="en-US" altLang="zh-CN" sz="1800" dirty="0" smtClean="0">
                <a:solidFill>
                  <a:srgbClr val="0070C0"/>
                </a:solidFill>
                <a:latin typeface="Times New Roman" panose="02020603050405020304" pitchFamily="18" charset="0"/>
                <a:cs typeface="Times New Roman" panose="02020603050405020304" pitchFamily="18" charset="0"/>
              </a:rPr>
              <a:t>ICMJE</a:t>
            </a:r>
            <a:r>
              <a:rPr lang="zh-CN" altLang="en-US" sz="1800" dirty="0" smtClean="0">
                <a:solidFill>
                  <a:srgbClr val="0070C0"/>
                </a:solidFill>
                <a:latin typeface="Times New Roman" panose="02020603050405020304" pitchFamily="18" charset="0"/>
                <a:cs typeface="Times New Roman" panose="02020603050405020304" pitchFamily="18" charset="0"/>
              </a:rPr>
              <a:t>指南，这样解释著作权</a:t>
            </a:r>
            <a:endParaRPr lang="en-GB" sz="1800" dirty="0">
              <a:solidFill>
                <a:srgbClr val="0070C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Authorship issues</a:t>
            </a:r>
          </a:p>
        </p:txBody>
      </p:sp>
    </p:spTree>
    <p:extLst>
      <p:ext uri="{BB962C8B-B14F-4D97-AF65-F5344CB8AC3E}">
        <p14:creationId xmlns:p14="http://schemas.microsoft.com/office/powerpoint/2010/main" xmlns="" val="1999632047"/>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1519237"/>
            <a:ext cx="8136000" cy="2557835"/>
          </a:xfrm>
        </p:spPr>
        <p:txBody>
          <a:bodyPr/>
          <a:lstStyle/>
          <a:p>
            <a:pPr marL="285750" indent="-285750">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A researcher needs a favour from a colleague.</a:t>
            </a:r>
          </a:p>
          <a:p>
            <a:pPr marL="285750" indent="-285750"/>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某研究者欠同事一个人情</a:t>
            </a:r>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In return they add the colleague as an author </a:t>
            </a:r>
            <a:r>
              <a:rPr lang="en-GB" sz="2200" dirty="0">
                <a:solidFill>
                  <a:schemeClr val="tx1"/>
                </a:solidFill>
                <a:latin typeface="Times New Roman" panose="02020603050405020304" pitchFamily="18" charset="0"/>
                <a:cs typeface="Times New Roman" panose="02020603050405020304" pitchFamily="18" charset="0"/>
              </a:rPr>
              <a:t>on </a:t>
            </a:r>
            <a:r>
              <a:rPr lang="en-GB" sz="2200" dirty="0" smtClean="0">
                <a:solidFill>
                  <a:schemeClr val="tx1"/>
                </a:solidFill>
                <a:latin typeface="Times New Roman" panose="02020603050405020304" pitchFamily="18" charset="0"/>
                <a:cs typeface="Times New Roman" panose="02020603050405020304" pitchFamily="18" charset="0"/>
              </a:rPr>
              <a:t>their paper.</a:t>
            </a:r>
          </a:p>
          <a:p>
            <a:pPr marL="285750" indent="-285750"/>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为了回报，把该同事的名字加到自己论文的作者列表中</a:t>
            </a:r>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The colleague did </a:t>
            </a:r>
            <a:r>
              <a:rPr lang="en-GB" sz="2200" dirty="0">
                <a:solidFill>
                  <a:schemeClr val="tx1"/>
                </a:solidFill>
                <a:latin typeface="Times New Roman" panose="02020603050405020304" pitchFamily="18" charset="0"/>
                <a:cs typeface="Times New Roman" panose="02020603050405020304" pitchFamily="18" charset="0"/>
              </a:rPr>
              <a:t>not make a serious contribution to the </a:t>
            </a:r>
            <a:r>
              <a:rPr lang="en-GB" sz="2200" dirty="0" smtClean="0">
                <a:solidFill>
                  <a:schemeClr val="tx1"/>
                </a:solidFill>
                <a:latin typeface="Times New Roman" panose="02020603050405020304" pitchFamily="18" charset="0"/>
                <a:cs typeface="Times New Roman" panose="02020603050405020304" pitchFamily="18" charset="0"/>
              </a:rPr>
              <a:t>paper.</a:t>
            </a:r>
          </a:p>
          <a:p>
            <a:pPr marL="285750" indent="-285750"/>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该同事并未对论文做出实质贡献</a:t>
            </a:r>
            <a:endParaRPr lang="en-GB" dirty="0">
              <a:solidFill>
                <a:srgbClr val="0070C0"/>
              </a:solidFill>
              <a:latin typeface="Times New Roman" panose="02020603050405020304" pitchFamily="18" charset="0"/>
              <a:cs typeface="Times New Roman" panose="02020603050405020304" pitchFamily="18" charset="0"/>
            </a:endParaRPr>
          </a:p>
        </p:txBody>
      </p:sp>
      <p:sp>
        <p:nvSpPr>
          <p:cNvPr id="6"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Authorship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Example</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8" name="Rectangle 7"/>
          <p:cNvSpPr/>
          <p:nvPr/>
        </p:nvSpPr>
        <p:spPr>
          <a:xfrm>
            <a:off x="6688539" y="5097958"/>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90870125"/>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522000" y="2221433"/>
            <a:ext cx="8136000" cy="2071663"/>
          </a:xfrm>
        </p:spPr>
        <p:txBody>
          <a:bodyPr/>
          <a:lstStyle/>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The colleague does not meet any of the four criteria of the ICMJE guidelines.</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该同事不符合</a:t>
            </a:r>
            <a:r>
              <a:rPr lang="en-US" altLang="zh-CN" dirty="0" smtClean="0">
                <a:solidFill>
                  <a:srgbClr val="0070C0"/>
                </a:solidFill>
                <a:latin typeface="Times New Roman" panose="02020603050405020304" pitchFamily="18" charset="0"/>
                <a:cs typeface="Times New Roman" panose="02020603050405020304" pitchFamily="18" charset="0"/>
              </a:rPr>
              <a:t>ICMJE</a:t>
            </a:r>
            <a:r>
              <a:rPr lang="zh-CN" altLang="en-US" dirty="0" smtClean="0">
                <a:solidFill>
                  <a:srgbClr val="0070C0"/>
                </a:solidFill>
                <a:latin typeface="Times New Roman" panose="02020603050405020304" pitchFamily="18" charset="0"/>
                <a:cs typeface="Times New Roman" panose="02020603050405020304" pitchFamily="18" charset="0"/>
              </a:rPr>
              <a:t>的标准四项中的任何一项</a:t>
            </a:r>
            <a:endParaRPr lang="en-US" altLang="zh-CN" dirty="0" smtClean="0">
              <a:solidFill>
                <a:srgbClr val="0070C0"/>
              </a:solidFill>
              <a:latin typeface="Times New Roman" panose="02020603050405020304" pitchFamily="18" charset="0"/>
              <a:cs typeface="Times New Roman" panose="02020603050405020304" pitchFamily="18" charset="0"/>
            </a:endParaRPr>
          </a:p>
          <a:p>
            <a:pPr marL="285750" indent="-285750" algn="just"/>
            <a:endParaRPr lang="en-GB"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200" dirty="0" smtClean="0">
                <a:solidFill>
                  <a:schemeClr val="tx1"/>
                </a:solidFill>
                <a:latin typeface="Times New Roman" panose="02020603050405020304" pitchFamily="18" charset="0"/>
                <a:cs typeface="Times New Roman" panose="02020603050405020304" pitchFamily="18" charset="0"/>
              </a:rPr>
              <a:t>He/she should not be an author on the paper.</a:t>
            </a:r>
          </a:p>
          <a:p>
            <a:pPr marL="285750" indent="-285750" algn="just"/>
            <a:r>
              <a:rPr lang="en-GB" dirty="0" smtClean="0">
                <a:solidFill>
                  <a:srgbClr val="0070C0"/>
                </a:solidFill>
                <a:latin typeface="Times New Roman" panose="02020603050405020304" pitchFamily="18" charset="0"/>
                <a:cs typeface="Times New Roman" panose="02020603050405020304" pitchFamily="18" charset="0"/>
              </a:rPr>
              <a:t>	</a:t>
            </a:r>
            <a:r>
              <a:rPr lang="zh-CN" altLang="en-US" dirty="0" smtClean="0">
                <a:solidFill>
                  <a:srgbClr val="0070C0"/>
                </a:solidFill>
                <a:latin typeface="Times New Roman" panose="02020603050405020304" pitchFamily="18" charset="0"/>
                <a:cs typeface="Times New Roman" panose="02020603050405020304" pitchFamily="18" charset="0"/>
              </a:rPr>
              <a:t>不应该成为本文作者</a:t>
            </a:r>
            <a:endParaRPr lang="en-GB" dirty="0" smtClean="0">
              <a:solidFill>
                <a:srgbClr val="0070C0"/>
              </a:solidFill>
              <a:latin typeface="Times New Roman" panose="02020603050405020304" pitchFamily="18" charset="0"/>
              <a:cs typeface="Times New Roman" panose="02020603050405020304" pitchFamily="18" charset="0"/>
            </a:endParaRPr>
          </a:p>
        </p:txBody>
      </p:sp>
      <p:sp>
        <p:nvSpPr>
          <p:cNvPr id="8"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Authorship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Example Ethical Concern</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3759694452"/>
      </p:ext>
    </p:extLst>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a:solidFill>
                  <a:srgbClr val="00468A"/>
                </a:solidFill>
                <a:latin typeface="Times New Roman" panose="02020603050405020304" pitchFamily="18" charset="0"/>
                <a:ea typeface="微软雅黑" pitchFamily="34" charset="-122"/>
                <a:cs typeface="Times New Roman" panose="02020603050405020304" pitchFamily="18" charset="0"/>
              </a:rPr>
              <a:t>Consequences of unethical </a:t>
            </a: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behavior</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
        <p:nvSpPr>
          <p:cNvPr id="11" name="Rectangle 10"/>
          <p:cNvSpPr/>
          <p:nvPr/>
        </p:nvSpPr>
        <p:spPr>
          <a:xfrm>
            <a:off x="3614048" y="2967335"/>
            <a:ext cx="191590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43334169"/>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1"/>
          </p:nvPr>
        </p:nvSpPr>
        <p:spPr bwMode="auto">
          <a:xfrm>
            <a:off x="522288" y="1205855"/>
            <a:ext cx="8135937" cy="5391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0" cap="none" spc="0" normalizeH="0" baseline="0" noProof="0" dirty="0" smtClean="0">
                <a:ln>
                  <a:noFill/>
                </a:ln>
                <a:solidFill>
                  <a:sysClr val="windowText" lastClr="000000"/>
                </a:solidFill>
                <a:effectLst/>
                <a:uLnTx/>
                <a:uFillTx/>
              </a:rPr>
              <a:t>Convenient </a:t>
            </a:r>
            <a:r>
              <a:rPr kumimoji="0" lang="en-US" altLang="zh-CN" sz="1800" b="0" i="0" u="none" strike="noStrike" kern="0" cap="none" spc="0" normalizeH="0" baseline="0" noProof="0" dirty="0" smtClean="0">
                <a:ln>
                  <a:noFill/>
                </a:ln>
                <a:solidFill>
                  <a:sysClr val="windowText" lastClr="000000"/>
                </a:solidFill>
                <a:effectLst/>
                <a:uLnTx/>
                <a:uFillTx/>
              </a:rPr>
              <a:t>and</a:t>
            </a:r>
            <a:r>
              <a:rPr kumimoji="0" lang="en-US" altLang="zh-CN" sz="1800" b="0" i="0" u="none" strike="noStrike" kern="0" cap="none" spc="0" normalizeH="0" noProof="0" dirty="0" smtClean="0">
                <a:ln>
                  <a:noFill/>
                </a:ln>
                <a:solidFill>
                  <a:sysClr val="windowText" lastClr="000000"/>
                </a:solidFill>
                <a:effectLst/>
                <a:uLnTx/>
                <a:uFillTx/>
              </a:rPr>
              <a:t> </a:t>
            </a:r>
            <a:r>
              <a:rPr lang="en-US" altLang="zh-CN" dirty="0" smtClean="0">
                <a:solidFill>
                  <a:sysClr val="windowText" lastClr="000000"/>
                </a:solidFill>
              </a:rPr>
              <a:t>c</a:t>
            </a:r>
            <a:r>
              <a:rPr kumimoji="0" lang="en-US" altLang="en-US" sz="1800" b="0" i="0" u="none" strike="noStrike" kern="0" cap="none" spc="0" normalizeH="0" baseline="0" noProof="0" dirty="0" err="1" smtClean="0">
                <a:ln>
                  <a:noFill/>
                </a:ln>
                <a:solidFill>
                  <a:sysClr val="windowText" lastClr="000000"/>
                </a:solidFill>
                <a:effectLst/>
                <a:uLnTx/>
                <a:uFillTx/>
              </a:rPr>
              <a:t>ost</a:t>
            </a:r>
            <a:r>
              <a:rPr kumimoji="0" lang="en-US" altLang="en-US" sz="1800" b="0" i="0" u="none" strike="noStrike" kern="0" cap="none" spc="0" normalizeH="0" baseline="0" noProof="0" dirty="0" smtClean="0">
                <a:ln>
                  <a:noFill/>
                </a:ln>
                <a:solidFill>
                  <a:sysClr val="windowText" lastClr="000000"/>
                </a:solidFill>
                <a:effectLst/>
                <a:uLnTx/>
                <a:uFillTx/>
              </a:rPr>
              <a:t>-effective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0" cap="none" spc="0" normalizeH="0" baseline="0" noProof="0" dirty="0" smtClean="0">
                <a:ln>
                  <a:noFill/>
                </a:ln>
                <a:solidFill>
                  <a:sysClr val="windowText" lastClr="000000"/>
                </a:solidFill>
                <a:effectLst/>
                <a:uLnTx/>
                <a:uFillTx/>
              </a:rPr>
              <a:t>Increased exposure for an organization</a:t>
            </a:r>
          </a:p>
          <a:p>
            <a:pPr marL="285750" marR="0" lvl="0" indent="-285750" defTabSz="914400" eaLnBrk="1" fontAlgn="auto" latinLnBrk="0" hangingPunct="1">
              <a:lnSpc>
                <a:spcPct val="100000"/>
              </a:lnSpc>
              <a:spcBef>
                <a:spcPts val="0"/>
              </a:spcBef>
              <a:spcAft>
                <a:spcPts val="0"/>
              </a:spcAft>
              <a:buClrTx/>
              <a:buSzTx/>
              <a:tabLst/>
              <a:defRPr/>
            </a:pPr>
            <a:r>
              <a:rPr lang="en-US" altLang="en-US" sz="1600" dirty="0" smtClean="0">
                <a:solidFill>
                  <a:srgbClr val="0070C0"/>
                </a:solidFill>
              </a:rPr>
              <a:t>	</a:t>
            </a:r>
            <a:r>
              <a:rPr lang="zh-CN" altLang="en-US" sz="1600" dirty="0" smtClean="0">
                <a:solidFill>
                  <a:srgbClr val="0070C0"/>
                </a:solidFill>
              </a:rPr>
              <a:t>机构会员可为科研人员节省文章出版费用，还可增加机构的曝光度</a:t>
            </a:r>
            <a:endParaRPr kumimoji="0" lang="en-US" altLang="en-US" sz="1600" b="0" i="0" u="none" strike="noStrike" kern="0" cap="none" spc="0" normalizeH="0" baseline="0" noProof="0" dirty="0" smtClean="0">
              <a:ln>
                <a:noFill/>
              </a:ln>
              <a:solidFill>
                <a:srgbClr val="0070C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1" i="0" u="none" strike="noStrike" kern="0" cap="none" spc="0" normalizeH="0" baseline="0" noProof="0" dirty="0" smtClean="0">
                <a:ln>
                  <a:noFill/>
                </a:ln>
                <a:solidFill>
                  <a:srgbClr val="FF0000"/>
                </a:solidFill>
                <a:effectLst/>
                <a:uLnTx/>
                <a:uFillTx/>
              </a:rPr>
              <a:t>500+ members in 50+ countries and regions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1" i="0" u="none" strike="noStrike" kern="0" cap="none" spc="0" normalizeH="0" baseline="0" noProof="0" dirty="0" smtClean="0">
                <a:ln>
                  <a:noFill/>
                </a:ln>
                <a:solidFill>
                  <a:sysClr val="windowText" lastClr="000000"/>
                </a:solidFill>
                <a:effectLst/>
                <a:uLnTx/>
                <a:uFillTx/>
              </a:rPr>
              <a:t>Members in China</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1800" b="0" i="0" u="none" strike="noStrike" kern="0" cap="none" spc="0" normalizeH="0" baseline="0" noProof="0" dirty="0" smtClean="0">
                <a:ln>
                  <a:noFill/>
                </a:ln>
                <a:solidFill>
                  <a:srgbClr val="FF0000"/>
                </a:solidFill>
                <a:effectLst/>
                <a:uLnTx/>
                <a:uFillTx/>
              </a:rPr>
              <a:t>Chinese Academy of Medical Sciences</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1800" b="0" i="0" u="none" strike="noStrike" kern="0" cap="none" spc="0" normalizeH="0" baseline="0" noProof="0" dirty="0" smtClean="0">
                <a:ln>
                  <a:noFill/>
                </a:ln>
                <a:solidFill>
                  <a:sysClr val="windowText" lastClr="000000"/>
                </a:solidFill>
                <a:effectLst/>
                <a:uLnTx/>
                <a:uFillTx/>
              </a:rPr>
              <a:t>Chinese Academy of Sciences</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altLang="en-US" dirty="0" smtClean="0">
                <a:solidFill>
                  <a:sysClr val="windowText" lastClr="000000"/>
                </a:solidFill>
              </a:rPr>
              <a:t>Academy of Military Medical Sciences</a:t>
            </a:r>
            <a:endParaRPr kumimoji="0" lang="en-US" altLang="en-US" sz="1800" b="0" i="0" u="none" strike="noStrike" kern="0" cap="none" spc="0" normalizeH="0" baseline="0" noProof="0" dirty="0" smtClean="0">
              <a:ln>
                <a:noFill/>
              </a:ln>
              <a:solidFill>
                <a:sysClr val="windowText" lastClr="000000"/>
              </a:solidFill>
              <a:effectLst/>
              <a:uLnTx/>
              <a:uFillTx/>
            </a:endParaRP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1800" b="0" i="0" u="none" strike="noStrike" kern="0" cap="none" spc="0" normalizeH="0" baseline="0" noProof="0" dirty="0" err="1" smtClean="0">
                <a:ln>
                  <a:noFill/>
                </a:ln>
                <a:solidFill>
                  <a:sysClr val="windowText" lastClr="000000"/>
                </a:solidFill>
                <a:effectLst/>
                <a:uLnTx/>
                <a:uFillTx/>
              </a:rPr>
              <a:t>Fudan</a:t>
            </a:r>
            <a:r>
              <a:rPr kumimoji="0" lang="en-US" altLang="en-US" sz="1800" b="0" i="0" u="none" strike="noStrike" kern="0" cap="none" spc="0" normalizeH="0" baseline="0" noProof="0" dirty="0" smtClean="0">
                <a:ln>
                  <a:noFill/>
                </a:ln>
                <a:solidFill>
                  <a:sysClr val="windowText" lastClr="000000"/>
                </a:solidFill>
                <a:effectLst/>
                <a:uLnTx/>
                <a:uFillTx/>
              </a:rPr>
              <a:t> University</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1800" b="0" i="0" u="none" strike="noStrike" kern="0" cap="none" spc="0" normalizeH="0" baseline="0" noProof="0" dirty="0" smtClean="0">
                <a:ln>
                  <a:noFill/>
                </a:ln>
                <a:solidFill>
                  <a:sysClr val="windowText" lastClr="000000"/>
                </a:solidFill>
                <a:effectLst/>
                <a:uLnTx/>
                <a:uFillTx/>
              </a:rPr>
              <a:t>Shanghai </a:t>
            </a:r>
            <a:r>
              <a:rPr kumimoji="0" lang="en-US" altLang="en-US" sz="1800" b="0" i="0" u="none" strike="noStrike" kern="0" cap="none" spc="0" normalizeH="0" baseline="0" noProof="0" dirty="0" err="1" smtClean="0">
                <a:ln>
                  <a:noFill/>
                </a:ln>
                <a:solidFill>
                  <a:sysClr val="windowText" lastClr="000000"/>
                </a:solidFill>
                <a:effectLst/>
                <a:uLnTx/>
                <a:uFillTx/>
              </a:rPr>
              <a:t>Jiaotong</a:t>
            </a:r>
            <a:r>
              <a:rPr kumimoji="0" lang="en-US" altLang="en-US" sz="1800" b="0" i="0" u="none" strike="noStrike" kern="0" cap="none" spc="0" normalizeH="0" baseline="0" noProof="0" dirty="0" smtClean="0">
                <a:ln>
                  <a:noFill/>
                </a:ln>
                <a:solidFill>
                  <a:sysClr val="windowText" lastClr="000000"/>
                </a:solidFill>
                <a:effectLst/>
                <a:uLnTx/>
                <a:uFillTx/>
              </a:rPr>
              <a:t> University</a:t>
            </a:r>
            <a:endParaRPr lang="en-US" altLang="en-US" dirty="0" smtClean="0">
              <a:solidFill>
                <a:sysClr val="windowText" lastClr="000000"/>
              </a:solidFill>
            </a:endParaRP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altLang="en-US" sz="1800" b="0" i="0" u="none" strike="noStrike" kern="0" cap="none" spc="0" normalizeH="0" baseline="0" noProof="0" dirty="0" smtClean="0">
                <a:ln>
                  <a:noFill/>
                </a:ln>
                <a:solidFill>
                  <a:sysClr val="windowText" lastClr="000000"/>
                </a:solidFill>
                <a:effectLst/>
                <a:uLnTx/>
                <a:uFillTx/>
              </a:rPr>
              <a:t>Southeast</a:t>
            </a:r>
            <a:r>
              <a:rPr kumimoji="0" lang="en-US" altLang="en-US" sz="1800" b="0" i="0" u="none" strike="noStrike" kern="0" cap="none" spc="0" normalizeH="0" noProof="0" dirty="0" smtClean="0">
                <a:ln>
                  <a:noFill/>
                </a:ln>
                <a:solidFill>
                  <a:sysClr val="windowText" lastClr="000000"/>
                </a:solidFill>
                <a:effectLst/>
                <a:uLnTx/>
                <a:uFillTx/>
              </a:rPr>
              <a:t> University</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altLang="en-US" baseline="0" dirty="0" smtClean="0">
                <a:solidFill>
                  <a:sysClr val="windowText" lastClr="000000"/>
                </a:solidFill>
              </a:rPr>
              <a:t>National</a:t>
            </a:r>
            <a:r>
              <a:rPr lang="en-US" altLang="en-US" dirty="0" smtClean="0">
                <a:solidFill>
                  <a:sysClr val="windowText" lastClr="000000"/>
                </a:solidFill>
              </a:rPr>
              <a:t> Institute of Parasitic Diseases, China CDC – Prepay Membership</a:t>
            </a:r>
          </a:p>
          <a:p>
            <a:pPr marL="2857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R="0" lvl="1" defTabSz="914400" eaLnBrk="1" fontAlgn="auto" latinLnBrk="0" hangingPunct="1">
              <a:lnSpc>
                <a:spcPct val="100000"/>
              </a:lnSpc>
              <a:spcBef>
                <a:spcPts val="0"/>
              </a:spcBef>
              <a:spcAft>
                <a:spcPts val="0"/>
              </a:spcAft>
              <a:buClrTx/>
              <a:buSzTx/>
              <a:tabLst/>
              <a:defRPr/>
            </a:pPr>
            <a:r>
              <a:rPr lang="zh-CN" altLang="en-US" noProof="0" dirty="0">
                <a:solidFill>
                  <a:srgbClr val="0070C0"/>
                </a:solidFill>
                <a:latin typeface="+mj-ea"/>
                <a:ea typeface="+mj-ea"/>
              </a:rPr>
              <a:t>来</a:t>
            </a:r>
            <a:r>
              <a:rPr lang="zh-CN" altLang="en-US" noProof="0" dirty="0" smtClean="0">
                <a:solidFill>
                  <a:srgbClr val="0070C0"/>
                </a:solidFill>
                <a:latin typeface="+mj-ea"/>
                <a:ea typeface="+mj-ea"/>
              </a:rPr>
              <a:t>自</a:t>
            </a:r>
            <a:r>
              <a:rPr lang="zh-CN" altLang="en-US" noProof="0" dirty="0">
                <a:solidFill>
                  <a:srgbClr val="0070C0"/>
                </a:solidFill>
                <a:latin typeface="+mj-ea"/>
                <a:ea typeface="+mj-ea"/>
              </a:rPr>
              <a:t>医</a:t>
            </a:r>
            <a:r>
              <a:rPr lang="zh-CN" altLang="en-US" noProof="0" dirty="0" smtClean="0">
                <a:solidFill>
                  <a:srgbClr val="0070C0"/>
                </a:solidFill>
                <a:latin typeface="+mj-ea"/>
                <a:ea typeface="+mj-ea"/>
              </a:rPr>
              <a:t>科院的作者只需支付文章出版费用的</a:t>
            </a:r>
            <a:r>
              <a:rPr lang="en-US" altLang="zh-CN" dirty="0" smtClean="0">
                <a:solidFill>
                  <a:srgbClr val="0070C0"/>
                </a:solidFill>
                <a:latin typeface="+mj-ea"/>
                <a:ea typeface="+mj-ea"/>
              </a:rPr>
              <a:t>85</a:t>
            </a:r>
            <a:r>
              <a:rPr lang="en-US" altLang="zh-CN" noProof="0" dirty="0" smtClean="0">
                <a:solidFill>
                  <a:srgbClr val="0070C0"/>
                </a:solidFill>
                <a:latin typeface="+mj-ea"/>
                <a:ea typeface="+mj-ea"/>
              </a:rPr>
              <a:t>%</a:t>
            </a:r>
            <a:endParaRPr kumimoji="0" lang="en-US" altLang="en-US" sz="1800" b="0" i="0" u="none" strike="noStrike" kern="0" cap="none" spc="0" normalizeH="0" baseline="0" noProof="0" dirty="0" smtClean="0">
              <a:ln>
                <a:noFill/>
              </a:ln>
              <a:solidFill>
                <a:srgbClr val="0070C0"/>
              </a:solidFill>
              <a:effectLst/>
              <a:uLnTx/>
              <a:uFillTx/>
              <a:latin typeface="+mj-ea"/>
              <a:ea typeface="+mj-ea"/>
            </a:endParaRPr>
          </a:p>
        </p:txBody>
      </p:sp>
      <p:sp>
        <p:nvSpPr>
          <p:cNvPr id="4" name="Title 1"/>
          <p:cNvSpPr>
            <a:spLocks noGrp="1"/>
          </p:cNvSpPr>
          <p:nvPr>
            <p:ph type="title"/>
          </p:nvPr>
        </p:nvSpPr>
        <p:spPr bwMode="auto">
          <a:xfrm>
            <a:off x="251520" y="188640"/>
            <a:ext cx="8229600" cy="282129"/>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p>
            <a:pPr marL="0" marR="0" lvl="0" indent="0" defTabSz="914400" fontAlgn="auto" latinLnBrk="0">
              <a:lnSpc>
                <a:spcPts val="2200"/>
              </a:lnSpc>
              <a:spcBef>
                <a:spcPts val="900"/>
              </a:spcBef>
              <a:spcAft>
                <a:spcPts val="0"/>
              </a:spcAft>
              <a:buClr>
                <a:srgbClr val="0176C3"/>
              </a:buClr>
              <a:buSzPct val="100000"/>
              <a:buFontTx/>
              <a:buNone/>
              <a:tabLst/>
              <a:defRPr/>
            </a:pPr>
            <a:r>
              <a:rPr lang="en-US" altLang="zh-CN" dirty="0"/>
              <a:t>Institutional Membership Program</a:t>
            </a:r>
            <a:endParaRPr lang="en-US" altLang="en-US" dirty="0"/>
          </a:p>
        </p:txBody>
      </p:sp>
    </p:spTree>
    <p:extLst>
      <p:ext uri="{BB962C8B-B14F-4D97-AF65-F5344CB8AC3E}">
        <p14:creationId xmlns:p14="http://schemas.microsoft.com/office/powerpoint/2010/main" xmlns="" val="4193578986"/>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7"/>
          <p:cNvSpPr>
            <a:spLocks noGrp="1" noChangeArrowheads="1"/>
          </p:cNvSpPr>
          <p:nvPr>
            <p:ph type="subTitle" idx="4294967295"/>
          </p:nvPr>
        </p:nvSpPr>
        <p:spPr>
          <a:xfrm>
            <a:off x="1201514" y="1700808"/>
            <a:ext cx="6912768" cy="720080"/>
          </a:xfrm>
          <a:solidFill>
            <a:schemeClr val="bg1"/>
          </a:solidFill>
        </p:spPr>
        <p:txBody>
          <a:bodyPr/>
          <a:lstStyle/>
          <a:p>
            <a:pPr marL="0" indent="0" algn="ctr" eaLnBrk="1" hangingPunct="1">
              <a:lnSpc>
                <a:spcPct val="100000"/>
              </a:lnSpc>
              <a:spcBef>
                <a:spcPct val="0"/>
              </a:spcBef>
              <a:buFontTx/>
              <a:buNone/>
            </a:pPr>
            <a:r>
              <a:rPr lang="zh-CN" altLang="en-US" sz="2800" b="1" dirty="0" smtClean="0">
                <a:solidFill>
                  <a:schemeClr val="tx1"/>
                </a:solidFill>
                <a:latin typeface="Times New Roman" panose="02020603050405020304" pitchFamily="18" charset="0"/>
                <a:cs typeface="Times New Roman" panose="02020603050405020304" pitchFamily="18" charset="0"/>
              </a:rPr>
              <a:t>欢迎向</a:t>
            </a:r>
            <a:r>
              <a:rPr lang="en-US" altLang="zh-CN" sz="2800" b="1" dirty="0" smtClean="0">
                <a:solidFill>
                  <a:schemeClr val="tx1"/>
                </a:solidFill>
                <a:latin typeface="Times New Roman" panose="02020603050405020304" pitchFamily="18" charset="0"/>
                <a:cs typeface="Times New Roman" panose="02020603050405020304" pitchFamily="18" charset="0"/>
              </a:rPr>
              <a:t>BioMed Central</a:t>
            </a:r>
            <a:r>
              <a:rPr lang="zh-CN" altLang="en-US" sz="2800" b="1" dirty="0" smtClean="0">
                <a:solidFill>
                  <a:schemeClr val="tx1"/>
                </a:solidFill>
                <a:latin typeface="Times New Roman" panose="02020603050405020304" pitchFamily="18" charset="0"/>
                <a:cs typeface="Times New Roman" panose="02020603050405020304" pitchFamily="18" charset="0"/>
              </a:rPr>
              <a:t>期刊投稿！</a:t>
            </a:r>
            <a:endParaRPr lang="en-GB" altLang="zh-CN" sz="2400" u="sng" dirty="0" smtClean="0">
              <a:solidFill>
                <a:srgbClr val="4597A0"/>
              </a:solidFill>
              <a:latin typeface="Times New Roman" panose="02020603050405020304" pitchFamily="18" charset="0"/>
              <a:cs typeface="Times New Roman" panose="02020603050405020304" pitchFamily="18" charset="0"/>
            </a:endParaRPr>
          </a:p>
        </p:txBody>
      </p:sp>
      <p:pic>
        <p:nvPicPr>
          <p:cNvPr id="93191" name="Picture 2"/>
          <p:cNvPicPr>
            <a:picLocks noChangeAspect="1" noChangeArrowheads="1"/>
          </p:cNvPicPr>
          <p:nvPr/>
        </p:nvPicPr>
        <p:blipFill>
          <a:blip r:embed="rId3" cstate="email"/>
          <a:srcRect/>
          <a:stretch>
            <a:fillRect/>
          </a:stretch>
        </p:blipFill>
        <p:spPr bwMode="auto">
          <a:xfrm>
            <a:off x="1835150" y="4652963"/>
            <a:ext cx="1881188" cy="1519237"/>
          </a:xfrm>
          <a:prstGeom prst="rect">
            <a:avLst/>
          </a:prstGeom>
          <a:noFill/>
          <a:ln w="9525">
            <a:noFill/>
            <a:miter lim="800000"/>
            <a:headEnd/>
            <a:tailEnd/>
          </a:ln>
        </p:spPr>
      </p:pic>
      <p:pic>
        <p:nvPicPr>
          <p:cNvPr id="93192" name="Picture 2"/>
          <p:cNvPicPr>
            <a:picLocks noChangeAspect="1" noChangeArrowheads="1"/>
          </p:cNvPicPr>
          <p:nvPr/>
        </p:nvPicPr>
        <p:blipFill>
          <a:blip r:embed="rId4" cstate="email"/>
          <a:srcRect/>
          <a:stretch>
            <a:fillRect/>
          </a:stretch>
        </p:blipFill>
        <p:spPr bwMode="auto">
          <a:xfrm>
            <a:off x="5724525" y="4581525"/>
            <a:ext cx="1797050" cy="1519238"/>
          </a:xfrm>
          <a:prstGeom prst="rect">
            <a:avLst/>
          </a:prstGeom>
          <a:noFill/>
          <a:ln w="9525">
            <a:noFill/>
            <a:miter lim="800000"/>
            <a:headEnd/>
            <a:tailEnd/>
          </a:ln>
        </p:spPr>
      </p:pic>
      <p:sp>
        <p:nvSpPr>
          <p:cNvPr id="93193" name="TextBox 17"/>
          <p:cNvSpPr txBox="1">
            <a:spLocks noChangeArrowheads="1"/>
          </p:cNvSpPr>
          <p:nvPr/>
        </p:nvSpPr>
        <p:spPr bwMode="auto">
          <a:xfrm>
            <a:off x="0" y="6165850"/>
            <a:ext cx="9144000" cy="369888"/>
          </a:xfrm>
          <a:prstGeom prst="rect">
            <a:avLst/>
          </a:prstGeom>
          <a:noFill/>
          <a:ln w="9525">
            <a:noFill/>
            <a:miter lim="800000"/>
            <a:headEnd/>
            <a:tailEnd/>
          </a:ln>
        </p:spPr>
        <p:txBody>
          <a:bodyPr>
            <a:spAutoFit/>
          </a:bodyPr>
          <a:lstStyle/>
          <a:p>
            <a:pPr algn="ctr" eaLnBrk="0" hangingPunct="0"/>
            <a:r>
              <a:rPr lang="en-US" altLang="zh-CN" u="sng">
                <a:solidFill>
                  <a:srgbClr val="4597A0"/>
                </a:solidFill>
                <a:latin typeface="Times New Roman" panose="02020603050405020304" pitchFamily="18" charset="0"/>
                <a:cs typeface="Times New Roman" panose="02020603050405020304" pitchFamily="18" charset="0"/>
              </a:rPr>
              <a:t>http://www.biomedcentral.com/china</a:t>
            </a:r>
            <a:r>
              <a:rPr lang="en-US" altLang="zh-CN">
                <a:solidFill>
                  <a:srgbClr val="4597A0"/>
                </a:solidFill>
                <a:latin typeface="Times New Roman" panose="02020603050405020304" pitchFamily="18" charset="0"/>
                <a:cs typeface="Times New Roman" panose="02020603050405020304" pitchFamily="18" charset="0"/>
              </a:rPr>
              <a:t>               </a:t>
            </a:r>
            <a:r>
              <a:rPr lang="en-US" altLang="zh-CN" u="sng">
                <a:solidFill>
                  <a:srgbClr val="4597A0"/>
                </a:solidFill>
                <a:latin typeface="Times New Roman" panose="02020603050405020304" pitchFamily="18" charset="0"/>
                <a:cs typeface="Times New Roman" panose="02020603050405020304" pitchFamily="18" charset="0"/>
              </a:rPr>
              <a:t>http://weibo.com/biomedcentral </a:t>
            </a:r>
          </a:p>
        </p:txBody>
      </p:sp>
      <p:sp>
        <p:nvSpPr>
          <p:cNvPr id="9" name="Content Placeholder 9"/>
          <p:cNvSpPr txBox="1">
            <a:spLocks/>
          </p:cNvSpPr>
          <p:nvPr/>
        </p:nvSpPr>
        <p:spPr>
          <a:xfrm>
            <a:off x="792088" y="3284984"/>
            <a:ext cx="4104456" cy="3735088"/>
          </a:xfrm>
          <a:prstGeom prst="rect">
            <a:avLst/>
          </a:prstGeom>
        </p:spPr>
        <p:txBody>
          <a:bodyPr/>
          <a:lstStyle/>
          <a:p>
            <a:pPr marL="342900" marR="0" lvl="0" indent="-342900" eaLnBrk="0" fontAlgn="auto" hangingPunct="0">
              <a:lnSpc>
                <a:spcPct val="100000"/>
              </a:lnSpc>
              <a:spcBef>
                <a:spcPts val="0"/>
              </a:spcBef>
              <a:spcAft>
                <a:spcPts val="0"/>
              </a:spcAft>
              <a:buClrTx/>
              <a:buSzTx/>
              <a:buFontTx/>
              <a:buNone/>
              <a:tabLst/>
              <a:defRPr/>
            </a:pPr>
            <a:r>
              <a:rPr lang="zh-CN" altLang="en-US" sz="2000" b="1" dirty="0" smtClean="0">
                <a:latin typeface="Times New Roman" panose="02020603050405020304" pitchFamily="18" charset="0"/>
                <a:cs typeface="Times New Roman" panose="02020603050405020304" pitchFamily="18" charset="0"/>
              </a:rPr>
              <a:t>徐白露</a:t>
            </a:r>
            <a:endParaRPr lang="en-US" altLang="zh-CN" sz="2000" b="1" dirty="0" smtClean="0">
              <a:latin typeface="Times New Roman" panose="02020603050405020304" pitchFamily="18" charset="0"/>
              <a:cs typeface="Times New Roman" panose="02020603050405020304" pitchFamily="18" charset="0"/>
            </a:endParaRPr>
          </a:p>
          <a:p>
            <a:pPr marL="342900" marR="0" lvl="0" indent="-342900" eaLnBrk="0" fontAlgn="auto" hangingPunct="0">
              <a:lnSpc>
                <a:spcPct val="100000"/>
              </a:lnSpc>
              <a:spcBef>
                <a:spcPts val="0"/>
              </a:spcBef>
              <a:spcAft>
                <a:spcPts val="0"/>
              </a:spcAft>
              <a:buClrTx/>
              <a:buSzTx/>
              <a:buFontTx/>
              <a:buNone/>
              <a:tabLst/>
              <a:defRPr/>
            </a:pPr>
            <a:r>
              <a:rPr lang="en-US" altLang="zh-CN" sz="2000" b="1" dirty="0" smtClean="0">
                <a:latin typeface="Times New Roman" panose="02020603050405020304" pitchFamily="18" charset="0"/>
                <a:cs typeface="Times New Roman" panose="02020603050405020304" pitchFamily="18" charset="0"/>
              </a:rPr>
              <a:t>Tel</a:t>
            </a:r>
            <a:r>
              <a:rPr lang="zh-CN" altLang="en-US" sz="2000" b="1" dirty="0" smtClean="0">
                <a:latin typeface="Times New Roman" panose="02020603050405020304" pitchFamily="18" charset="0"/>
                <a:cs typeface="Times New Roman" panose="02020603050405020304" pitchFamily="18" charset="0"/>
              </a:rPr>
              <a:t>： </a:t>
            </a:r>
            <a:r>
              <a:rPr lang="en-US" altLang="zh-CN" sz="2000" b="1" dirty="0" smtClean="0">
                <a:latin typeface="Times New Roman" panose="02020603050405020304" pitchFamily="18" charset="0"/>
                <a:cs typeface="Times New Roman" panose="02020603050405020304" pitchFamily="18" charset="0"/>
              </a:rPr>
              <a:t>010-82670211-806</a:t>
            </a:r>
          </a:p>
          <a:p>
            <a:pPr marL="342900" marR="0" lvl="0" indent="-342900" eaLnBrk="0" fontAlgn="auto" hangingPunct="0">
              <a:lnSpc>
                <a:spcPct val="100000"/>
              </a:lnSpc>
              <a:spcBef>
                <a:spcPts val="0"/>
              </a:spcBef>
              <a:spcAft>
                <a:spcPts val="0"/>
              </a:spcAft>
              <a:buClrTx/>
              <a:buSzTx/>
              <a:buFontTx/>
              <a:buNone/>
              <a:tabLst/>
              <a:defRPr/>
            </a:pPr>
            <a:r>
              <a:rPr lang="en-US" altLang="zh-CN" sz="2000" b="1" dirty="0" smtClean="0">
                <a:latin typeface="Times New Roman" panose="02020603050405020304" pitchFamily="18" charset="0"/>
                <a:cs typeface="Times New Roman" panose="02020603050405020304" pitchFamily="18" charset="0"/>
              </a:rPr>
              <a:t>Email: </a:t>
            </a:r>
            <a:r>
              <a:rPr kumimoji="0" lang="en-US" altLang="zh-CN" sz="2000" b="0" i="0" u="sng" strike="noStrike" kern="1200" cap="none" spc="0" normalizeH="0" baseline="0" noProof="0" dirty="0" smtClean="0">
                <a:ln>
                  <a:noFill/>
                </a:ln>
                <a:solidFill>
                  <a:srgbClr val="4597A0"/>
                </a:solidFill>
                <a:effectLst/>
                <a:uLnTx/>
                <a:uFillTx/>
                <a:latin typeface="Times New Roman" panose="02020603050405020304" pitchFamily="18" charset="0"/>
                <a:cs typeface="Times New Roman" panose="02020603050405020304" pitchFamily="18" charset="0"/>
                <a:hlinkClick r:id="rId5"/>
              </a:rPr>
              <a:t>bailu.xu@biomedcentral.com</a:t>
            </a:r>
            <a:r>
              <a:rPr kumimoji="0" lang="en-US" altLang="zh-CN" sz="2000" b="0" i="0" u="sng" strike="noStrike" kern="1200" cap="none" spc="0" normalizeH="0" baseline="0" noProof="0" dirty="0" smtClean="0">
                <a:ln>
                  <a:noFill/>
                </a:ln>
                <a:solidFill>
                  <a:srgbClr val="4597A0"/>
                </a:solidFill>
                <a:effectLst/>
                <a:uLnTx/>
                <a:uFillTx/>
                <a:latin typeface="Times New Roman" panose="02020603050405020304" pitchFamily="18" charset="0"/>
                <a:cs typeface="Times New Roman" panose="02020603050405020304" pitchFamily="18" charset="0"/>
              </a:rPr>
              <a:t> </a:t>
            </a:r>
            <a:r>
              <a:rPr kumimoji="0" lang="en-US" altLang="zh-CN" sz="2000" b="0" i="0" u="none" strike="noStrike" kern="1200" cap="none" spc="0" normalizeH="0" baseline="0" noProof="0" dirty="0" smtClean="0">
                <a:ln>
                  <a:noFill/>
                </a:ln>
                <a:solidFill>
                  <a:schemeClr val="tx1"/>
                </a:solidFill>
                <a:effectLst/>
                <a:uLnTx/>
                <a:uFillTx/>
                <a:latin typeface="Times New Roman" panose="02020603050405020304" pitchFamily="18" charset="0"/>
                <a:cs typeface="Times New Roman" panose="02020603050405020304" pitchFamily="18" charset="0"/>
              </a:rPr>
              <a:t> </a:t>
            </a:r>
          </a:p>
        </p:txBody>
      </p:sp>
      <p:sp>
        <p:nvSpPr>
          <p:cNvPr id="10" name="Content Placeholder 9"/>
          <p:cNvSpPr txBox="1">
            <a:spLocks/>
          </p:cNvSpPr>
          <p:nvPr/>
        </p:nvSpPr>
        <p:spPr bwMode="auto">
          <a:xfrm>
            <a:off x="5112568" y="3294312"/>
            <a:ext cx="3995936" cy="3735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marL="342900" indent="-342900" eaLnBrk="0" hangingPunct="0"/>
            <a:r>
              <a:rPr lang="zh-CN" altLang="en-US" sz="2000" b="1" dirty="0" smtClean="0">
                <a:latin typeface="Times New Roman" panose="02020603050405020304" pitchFamily="18" charset="0"/>
                <a:cs typeface="Times New Roman" panose="02020603050405020304" pitchFamily="18" charset="0"/>
              </a:rPr>
              <a:t>中国区客服</a:t>
            </a:r>
            <a:endParaRPr lang="en-US" altLang="zh-CN" sz="2000" b="1" dirty="0" smtClean="0">
              <a:latin typeface="Times New Roman" panose="02020603050405020304" pitchFamily="18" charset="0"/>
              <a:cs typeface="Times New Roman" panose="02020603050405020304" pitchFamily="18" charset="0"/>
            </a:endParaRPr>
          </a:p>
          <a:p>
            <a:pPr marL="342900" indent="-342900" eaLnBrk="0" hangingPunct="0"/>
            <a:r>
              <a:rPr lang="en-US" altLang="zh-CN" sz="2000" b="1" dirty="0" smtClean="0">
                <a:latin typeface="Times New Roman" panose="02020603050405020304" pitchFamily="18" charset="0"/>
                <a:cs typeface="Times New Roman" panose="02020603050405020304" pitchFamily="18" charset="0"/>
              </a:rPr>
              <a:t>Tel: 010-82670211-827</a:t>
            </a:r>
          </a:p>
          <a:p>
            <a:pPr marL="342900" indent="-342900" eaLnBrk="0" hangingPunct="0"/>
            <a:r>
              <a:rPr lang="en-US" altLang="zh-CN" sz="2000" b="1" dirty="0" smtClean="0">
                <a:latin typeface="Times New Roman" panose="02020603050405020304" pitchFamily="18" charset="0"/>
                <a:cs typeface="Times New Roman" panose="02020603050405020304" pitchFamily="18" charset="0"/>
              </a:rPr>
              <a:t>Email: </a:t>
            </a:r>
            <a:r>
              <a:rPr kumimoji="0" lang="en-US" altLang="zh-CN" sz="2000" i="0" u="none" strike="noStrike" kern="0" cap="none" spc="0" normalizeH="0" baseline="0" noProof="0" dirty="0" smtClean="0">
                <a:ln>
                  <a:noFill/>
                </a:ln>
                <a:solidFill>
                  <a:schemeClr val="tx2"/>
                </a:solidFill>
                <a:effectLst/>
                <a:uLnTx/>
                <a:uFillTx/>
                <a:latin typeface="Times New Roman" panose="02020603050405020304" pitchFamily="18" charset="0"/>
                <a:ea typeface="微软雅黑" pitchFamily="34" charset="-122"/>
                <a:cs typeface="Times New Roman" panose="02020603050405020304" pitchFamily="18" charset="0"/>
                <a:hlinkClick r:id="rId6"/>
              </a:rPr>
              <a:t>china@biomedcentral.com</a:t>
            </a:r>
            <a:r>
              <a:rPr kumimoji="0" lang="en-US" altLang="zh-CN" sz="2000" i="0" u="none" strike="noStrike" kern="0" cap="none" spc="0" normalizeH="0" baseline="0" noProof="0" dirty="0" smtClean="0">
                <a:ln>
                  <a:noFill/>
                </a:ln>
                <a:solidFill>
                  <a:schemeClr val="tx2"/>
                </a:solidFill>
                <a:effectLst/>
                <a:uLnTx/>
                <a:uFillTx/>
                <a:latin typeface="Times New Roman" panose="02020603050405020304" pitchFamily="18" charset="0"/>
                <a:ea typeface="微软雅黑" pitchFamily="34" charset="-122"/>
                <a:cs typeface="Times New Roman" panose="02020603050405020304" pitchFamily="18" charset="0"/>
              </a:rPr>
              <a:t> </a:t>
            </a:r>
          </a:p>
        </p:txBody>
      </p:sp>
      <p:sp>
        <p:nvSpPr>
          <p:cNvPr id="11" name="Title 1"/>
          <p:cNvSpPr txBox="1">
            <a:spLocks/>
          </p:cNvSpPr>
          <p:nvPr/>
        </p:nvSpPr>
        <p:spPr bwMode="auto">
          <a:xfrm>
            <a:off x="251520" y="160882"/>
            <a:ext cx="8155238" cy="369332"/>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pPr marL="828000" lvl="5" indent="-285750">
              <a:lnSpc>
                <a:spcPct val="100000"/>
              </a:lnSpc>
              <a:spcBef>
                <a:spcPts val="600"/>
              </a:spcBef>
              <a:defRPr/>
            </a:pPr>
            <a:r>
              <a:rPr lang="en-US" sz="2400" dirty="0" smtClean="0">
                <a:solidFill>
                  <a:srgbClr val="00468A"/>
                </a:solidFill>
                <a:latin typeface="Times New Roman" panose="02020603050405020304" pitchFamily="18" charset="0"/>
                <a:ea typeface="微软雅黑" pitchFamily="34" charset="-122"/>
                <a:cs typeface="Times New Roman" panose="02020603050405020304" pitchFamily="18" charset="0"/>
              </a:rPr>
              <a:t>Thank You</a:t>
            </a:r>
            <a:endParaRPr lang="en-US" sz="2400" dirty="0">
              <a:solidFill>
                <a:srgbClr val="00468A"/>
              </a:solidFill>
              <a:latin typeface="Times New Roman" panose="02020603050405020304" pitchFamily="18" charset="0"/>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3773389029"/>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51520" y="160882"/>
            <a:ext cx="8155238" cy="332399"/>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rtl="0" eaLnBrk="1" fontAlgn="base" hangingPunct="1">
              <a:lnSpc>
                <a:spcPct val="90000"/>
              </a:lnSpc>
              <a:spcBef>
                <a:spcPct val="0"/>
              </a:spcBef>
              <a:spcAft>
                <a:spcPct val="0"/>
              </a:spcAft>
              <a:defRPr sz="2200" b="1" baseline="0">
                <a:solidFill>
                  <a:srgbClr val="00468A"/>
                </a:solidFill>
                <a:latin typeface="+mj-lt"/>
                <a:ea typeface="微软雅黑" pitchFamily="34" charset="-122"/>
                <a:cs typeface="Lucida Sans"/>
              </a:defRPr>
            </a:lvl1pPr>
            <a:lvl2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2pPr>
            <a:lvl3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3pPr>
            <a:lvl4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4pPr>
            <a:lvl5pPr algn="l" rtl="0" eaLnBrk="1" fontAlgn="base" hangingPunct="1">
              <a:lnSpc>
                <a:spcPct val="90000"/>
              </a:lnSpc>
              <a:spcBef>
                <a:spcPct val="0"/>
              </a:spcBef>
              <a:spcAft>
                <a:spcPct val="0"/>
              </a:spcAft>
              <a:defRPr sz="2100">
                <a:solidFill>
                  <a:schemeClr val="tx1"/>
                </a:solidFill>
                <a:latin typeface="Calibri" charset="0"/>
                <a:ea typeface="Calibri" charset="0"/>
                <a:cs typeface="Cambria" pitchFamily="18" charset="0"/>
              </a:defRPr>
            </a:lvl5pPr>
            <a:lvl6pPr marL="457200" algn="l" rtl="0" eaLnBrk="1" fontAlgn="base" hangingPunct="1">
              <a:lnSpc>
                <a:spcPct val="90000"/>
              </a:lnSpc>
              <a:spcBef>
                <a:spcPct val="0"/>
              </a:spcBef>
              <a:spcAft>
                <a:spcPct val="0"/>
              </a:spcAft>
              <a:defRPr sz="2100" b="1">
                <a:solidFill>
                  <a:schemeClr val="tx2"/>
                </a:solidFill>
                <a:latin typeface="Arial" charset="0"/>
              </a:defRPr>
            </a:lvl6pPr>
            <a:lvl7pPr marL="914400" algn="l" rtl="0" eaLnBrk="1" fontAlgn="base" hangingPunct="1">
              <a:lnSpc>
                <a:spcPct val="90000"/>
              </a:lnSpc>
              <a:spcBef>
                <a:spcPct val="0"/>
              </a:spcBef>
              <a:spcAft>
                <a:spcPct val="0"/>
              </a:spcAft>
              <a:defRPr sz="2100" b="1">
                <a:solidFill>
                  <a:schemeClr val="tx2"/>
                </a:solidFill>
                <a:latin typeface="Arial" charset="0"/>
              </a:defRPr>
            </a:lvl7pPr>
            <a:lvl8pPr marL="1371600" algn="l" rtl="0" eaLnBrk="1" fontAlgn="base" hangingPunct="1">
              <a:lnSpc>
                <a:spcPct val="90000"/>
              </a:lnSpc>
              <a:spcBef>
                <a:spcPct val="0"/>
              </a:spcBef>
              <a:spcAft>
                <a:spcPct val="0"/>
              </a:spcAft>
              <a:defRPr sz="2100" b="1">
                <a:solidFill>
                  <a:schemeClr val="tx2"/>
                </a:solidFill>
                <a:latin typeface="Arial" charset="0"/>
              </a:defRPr>
            </a:lvl8pPr>
            <a:lvl9pPr marL="1828800" algn="l" rtl="0" eaLnBrk="1" fontAlgn="base" hangingPunct="1">
              <a:lnSpc>
                <a:spcPct val="90000"/>
              </a:lnSpc>
              <a:spcBef>
                <a:spcPct val="0"/>
              </a:spcBef>
              <a:spcAft>
                <a:spcPct val="0"/>
              </a:spcAft>
              <a:defRPr sz="2100" b="1">
                <a:solidFill>
                  <a:schemeClr val="tx2"/>
                </a:solidFill>
                <a:latin typeface="Arial" charset="0"/>
              </a:defRPr>
            </a:lvl9pPr>
          </a:lstStyle>
          <a:p>
            <a:r>
              <a:rPr lang="en-GB" sz="2400" dirty="0" smtClean="0">
                <a:latin typeface="Times New Roman" panose="02020603050405020304" pitchFamily="18" charset="0"/>
                <a:cs typeface="Times New Roman" panose="02020603050405020304" pitchFamily="18" charset="0"/>
              </a:rPr>
              <a:t>China Gateway </a:t>
            </a:r>
            <a:r>
              <a:rPr lang="zh-CN" altLang="en-US" sz="2000" dirty="0" smtClean="0">
                <a:solidFill>
                  <a:srgbClr val="0070C0"/>
                </a:solidFill>
                <a:latin typeface="Times New Roman" panose="02020603050405020304" pitchFamily="18" charset="0"/>
                <a:cs typeface="Times New Roman" panose="02020603050405020304" pitchFamily="18" charset="0"/>
              </a:rPr>
              <a:t>中国站</a:t>
            </a:r>
            <a:endParaRPr lang="en-GB" sz="2000" dirty="0">
              <a:solidFill>
                <a:srgbClr val="0070C0"/>
              </a:solidFill>
              <a:latin typeface="Times New Roman" panose="02020603050405020304" pitchFamily="18" charset="0"/>
              <a:cs typeface="Times New Roman" panose="02020603050405020304" pitchFamily="18" charset="0"/>
            </a:endParaRPr>
          </a:p>
        </p:txBody>
      </p:sp>
      <p:pic>
        <p:nvPicPr>
          <p:cNvPr id="4" name="Picture 2"/>
          <p:cNvPicPr>
            <a:picLocks noGrp="1" noChangeAspect="1" noChangeArrowheads="1"/>
          </p:cNvPicPr>
          <p:nvPr>
            <p:ph idx="11"/>
          </p:nvPr>
        </p:nvPicPr>
        <p:blipFill>
          <a:blip r:embed="rId3" cstate="print"/>
          <a:srcRect/>
          <a:stretch>
            <a:fillRect/>
          </a:stretch>
        </p:blipFill>
        <p:spPr bwMode="auto">
          <a:xfrm>
            <a:off x="522288" y="1928370"/>
            <a:ext cx="8135937" cy="4061710"/>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l="14691" r="14927"/>
          <a:stretch>
            <a:fillRect/>
          </a:stretch>
        </p:blipFill>
        <p:spPr bwMode="auto">
          <a:xfrm>
            <a:off x="0" y="858416"/>
            <a:ext cx="9144000" cy="914400"/>
          </a:xfrm>
          <a:prstGeom prst="rect">
            <a:avLst/>
          </a:prstGeom>
          <a:noFill/>
          <a:ln w="9525">
            <a:noFill/>
            <a:miter lim="800000"/>
            <a:headEnd/>
            <a:tailEnd/>
          </a:ln>
        </p:spPr>
      </p:pic>
    </p:spTree>
    <p:extLst>
      <p:ext uri="{BB962C8B-B14F-4D97-AF65-F5344CB8AC3E}">
        <p14:creationId xmlns:p14="http://schemas.microsoft.com/office/powerpoint/2010/main" xmlns="" val="1281974652"/>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Springer template">
  <a:themeElements>
    <a:clrScheme name="Benutzerdefiniert 5">
      <a:dk1>
        <a:srgbClr val="002143"/>
      </a:dk1>
      <a:lt1>
        <a:srgbClr val="FFFFFF"/>
      </a:lt1>
      <a:dk2>
        <a:srgbClr val="5F5F5F"/>
      </a:dk2>
      <a:lt2>
        <a:srgbClr val="EDEDED"/>
      </a:lt2>
      <a:accent1>
        <a:srgbClr val="00468A"/>
      </a:accent1>
      <a:accent2>
        <a:srgbClr val="0176C3"/>
      </a:accent2>
      <a:accent3>
        <a:srgbClr val="B3DCF5"/>
      </a:accent3>
      <a:accent4>
        <a:srgbClr val="8C8C8C"/>
      </a:accent4>
      <a:accent5>
        <a:srgbClr val="CCCCCC"/>
      </a:accent5>
      <a:accent6>
        <a:srgbClr val="EE7D11"/>
      </a:accent6>
      <a:hlink>
        <a:srgbClr val="0176C3"/>
      </a:hlink>
      <a:folHlink>
        <a:srgbClr val="999999"/>
      </a:folHlink>
    </a:clrScheme>
    <a:fontScheme name="Springer_201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a:defRPr dirty="0" smtClean="0"/>
        </a:defPPr>
      </a:lstStyle>
    </a:spDef>
    <a:lnDef>
      <a:spPr bwMode="auto">
        <a:xfrm>
          <a:off x="0" y="0"/>
          <a:ext cx="1" cy="1"/>
        </a:xfrm>
        <a:custGeom>
          <a:avLst/>
          <a:gdLst/>
          <a:ahLst/>
          <a:cxnLst/>
          <a:rect l="0" t="0" r="0" b="0"/>
          <a:pathLst/>
        </a:custGeom>
        <a:solidFill>
          <a:srgbClr val="D1DDE9"/>
        </a:solidFill>
        <a:ln w="9525" cap="flat" cmpd="sng" algn="ctr">
          <a:solidFill>
            <a:schemeClr va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a:ln>
              <a:noFill/>
            </a:ln>
            <a:solidFill>
              <a:schemeClr val="tx2"/>
            </a:solidFill>
            <a:effectLst/>
            <a:latin typeface="Arial" charset="0"/>
          </a:defRPr>
        </a:defPPr>
      </a:lstStyle>
    </a:lnDef>
    <a:txDef>
      <a:spPr>
        <a:noFill/>
      </a:spPr>
      <a:bodyPr wrap="square" lIns="0" tIns="0" rIns="0" bIns="0" rtlCol="0">
        <a:noAutofit/>
      </a:bodyPr>
      <a:lstStyle>
        <a:defPPr algn="l">
          <a:lnSpc>
            <a:spcPts val="2200"/>
          </a:lnSpc>
          <a:spcBef>
            <a:spcPts val="900"/>
          </a:spcBef>
          <a:buClr>
            <a:schemeClr val="accent2"/>
          </a:buClr>
          <a:buSzPct val="100000"/>
          <a:defRPr sz="1800" dirty="0" err="1" smtClean="0">
            <a:latin typeface="+mn-lt"/>
          </a:defRPr>
        </a:defPPr>
      </a:lstStyle>
    </a:txDef>
  </a:objectDefaults>
  <a:extraClrSchemeLst>
    <a:extraClrScheme>
      <a:clrScheme name="SPRINGER_ssbm_E 1">
        <a:dk1>
          <a:srgbClr val="000000"/>
        </a:dk1>
        <a:lt1>
          <a:srgbClr val="FFFFFF"/>
        </a:lt1>
        <a:dk2>
          <a:srgbClr val="002143"/>
        </a:dk2>
        <a:lt2>
          <a:srgbClr val="CCCCD2"/>
        </a:lt2>
        <a:accent1>
          <a:srgbClr val="FF9A6E"/>
        </a:accent1>
        <a:accent2>
          <a:srgbClr val="F76013"/>
        </a:accent2>
        <a:accent3>
          <a:srgbClr val="FFFFFF"/>
        </a:accent3>
        <a:accent4>
          <a:srgbClr val="000000"/>
        </a:accent4>
        <a:accent5>
          <a:srgbClr val="FFCABA"/>
        </a:accent5>
        <a:accent6>
          <a:srgbClr val="E05610"/>
        </a:accent6>
        <a:hlink>
          <a:srgbClr val="FFCAB0"/>
        </a:hlink>
        <a:folHlink>
          <a:srgbClr val="A5A5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3414</Words>
  <Application>Microsoft Office PowerPoint</Application>
  <PresentationFormat>全屏显示(4:3)</PresentationFormat>
  <Paragraphs>670</Paragraphs>
  <Slides>64</Slides>
  <Notes>31</Notes>
  <HiddenSlides>0</HiddenSlides>
  <MMClips>0</MMClips>
  <ScaleCrop>false</ScaleCrop>
  <HeadingPairs>
    <vt:vector size="4" baseType="variant">
      <vt:variant>
        <vt:lpstr>主题</vt:lpstr>
      </vt:variant>
      <vt:variant>
        <vt:i4>1</vt:i4>
      </vt:variant>
      <vt:variant>
        <vt:lpstr>幻灯片标题</vt:lpstr>
      </vt:variant>
      <vt:variant>
        <vt:i4>64</vt:i4>
      </vt:variant>
    </vt:vector>
  </HeadingPairs>
  <TitlesOfParts>
    <vt:vector size="65" baseType="lpstr">
      <vt:lpstr>Springer template</vt:lpstr>
      <vt:lpstr>论文发表的规范与技巧</vt:lpstr>
      <vt:lpstr>About BioMed Central</vt:lpstr>
      <vt:lpstr>http://blogs.biomedcentral.com/bmcblog/2015/08/07/window-open-access-publishing-china/</vt:lpstr>
      <vt:lpstr>论文发表的规范与技巧</vt:lpstr>
      <vt:lpstr>Manuscript preparation</vt:lpstr>
      <vt:lpstr>幻灯片 6</vt:lpstr>
      <vt:lpstr>幻灯片 7</vt:lpstr>
      <vt:lpstr>幻灯片 8</vt:lpstr>
      <vt:lpstr>幻灯片 9</vt:lpstr>
      <vt:lpstr>幻灯片 10</vt:lpstr>
      <vt:lpstr>幻灯片 11</vt:lpstr>
      <vt:lpstr>幻灯片 12</vt:lpstr>
      <vt:lpstr>幻灯片 13</vt:lpstr>
      <vt:lpstr>幻灯片 14</vt:lpstr>
      <vt:lpstr>Manuscript preparation</vt:lpstr>
      <vt:lpstr>幻灯片 16</vt:lpstr>
      <vt:lpstr>幻灯片 17</vt:lpstr>
      <vt:lpstr>幻灯片 18</vt:lpstr>
      <vt:lpstr>Manuscript preparation</vt:lpstr>
      <vt:lpstr>幻灯片 20</vt:lpstr>
      <vt:lpstr>http://www.biomedcentral.com/1741-7015/13/207 </vt:lpstr>
      <vt:lpstr>Manuscript preparation</vt:lpstr>
      <vt:lpstr>幻灯片 23</vt:lpstr>
      <vt:lpstr>幻灯片 24</vt:lpstr>
      <vt:lpstr>论文发表的规范与技巧</vt:lpstr>
      <vt:lpstr>幻灯片 26</vt:lpstr>
      <vt:lpstr>Where to submit a paper on the role of a family of microRNAs in breast cancer?   该文章关于和乳腺癌有关的microRNA家族 </vt:lpstr>
      <vt:lpstr>http://thinkchecksubmit.org/</vt:lpstr>
      <vt:lpstr>幻灯片 29</vt:lpstr>
      <vt:lpstr>幻灯片 30</vt:lpstr>
      <vt:lpstr>幻灯片 31</vt:lpstr>
      <vt:lpstr>幻灯片 32</vt:lpstr>
      <vt:lpstr>幻灯片 33</vt:lpstr>
      <vt:lpstr>幻灯片 34</vt:lpstr>
      <vt:lpstr>论文发表的规范与技巧</vt:lpstr>
      <vt:lpstr>幻灯片 36</vt:lpstr>
      <vt:lpstr>幻灯片 37</vt:lpstr>
      <vt:lpstr>幻灯片 38</vt:lpstr>
      <vt:lpstr>幻灯片 39</vt:lpstr>
      <vt:lpstr>幻灯片 40</vt:lpstr>
      <vt:lpstr>幻灯片 41</vt:lpstr>
      <vt:lpstr>幻灯片 42</vt:lpstr>
      <vt:lpstr>论文发表的规范与技巧</vt:lpstr>
      <vt:lpstr>幻灯片 44</vt:lpstr>
      <vt:lpstr>幻灯片 45</vt:lpstr>
      <vt:lpstr>幻灯片 46</vt:lpstr>
      <vt:lpstr>幻灯片 47</vt:lpstr>
      <vt:lpstr>幻灯片 48</vt:lpstr>
      <vt:lpstr>幻灯片 49</vt:lpstr>
      <vt:lpstr>Transparently! http://www.trialsjournal.com/content/16/1/418   </vt:lpstr>
      <vt:lpstr>幻灯片 51</vt:lpstr>
      <vt:lpstr>幻灯片 52</vt:lpstr>
      <vt:lpstr>幻灯片 53</vt:lpstr>
      <vt:lpstr>幻灯片 54</vt:lpstr>
      <vt:lpstr>幻灯片 55</vt:lpstr>
      <vt:lpstr>幻灯片 56</vt:lpstr>
      <vt:lpstr>幻灯片 57</vt:lpstr>
      <vt:lpstr>International Committee of Medical Journal Editors (ICMJE) guidelines on authorship:   国际医学期刊编辑协会ICMJE指南，这样解释著作权</vt:lpstr>
      <vt:lpstr>幻灯片 59</vt:lpstr>
      <vt:lpstr>幻灯片 60</vt:lpstr>
      <vt:lpstr>幻灯片 61</vt:lpstr>
      <vt:lpstr>Institutional Membership Program</vt:lpstr>
      <vt:lpstr>幻灯片 63</vt:lpstr>
      <vt:lpstr>幻灯片 64</vt:lpstr>
    </vt:vector>
  </TitlesOfParts>
  <Company>Springer-SBM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Publishing your research: what to consider</dc:title>
  <dc:creator>Stephanie Harriman</dc:creator>
  <cp:lastModifiedBy>dell</cp:lastModifiedBy>
  <cp:revision>536</cp:revision>
  <cp:lastPrinted>2015-11-10T09:26:42Z</cp:lastPrinted>
  <dcterms:created xsi:type="dcterms:W3CDTF">2014-10-07T11:45:47Z</dcterms:created>
  <dcterms:modified xsi:type="dcterms:W3CDTF">2015-12-17T05:12:49Z</dcterms:modified>
</cp:coreProperties>
</file>